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 id="2147483691" r:id="rId2"/>
  </p:sldMasterIdLst>
  <p:handoutMasterIdLst>
    <p:handoutMasterId r:id="rId62"/>
  </p:handoutMasterIdLst>
  <p:sldIdLst>
    <p:sldId id="345" r:id="rId3"/>
    <p:sldId id="346" r:id="rId4"/>
    <p:sldId id="347" r:id="rId5"/>
    <p:sldId id="348" r:id="rId6"/>
    <p:sldId id="344" r:id="rId7"/>
    <p:sldId id="320" r:id="rId8"/>
    <p:sldId id="343" r:id="rId9"/>
    <p:sldId id="419" r:id="rId10"/>
    <p:sldId id="349" r:id="rId11"/>
    <p:sldId id="360" r:id="rId12"/>
    <p:sldId id="421" r:id="rId13"/>
    <p:sldId id="422" r:id="rId14"/>
    <p:sldId id="423" r:id="rId15"/>
    <p:sldId id="424" r:id="rId16"/>
    <p:sldId id="425" r:id="rId17"/>
    <p:sldId id="426" r:id="rId18"/>
    <p:sldId id="427" r:id="rId19"/>
    <p:sldId id="428" r:id="rId20"/>
    <p:sldId id="429" r:id="rId21"/>
    <p:sldId id="430" r:id="rId22"/>
    <p:sldId id="431" r:id="rId23"/>
    <p:sldId id="397" r:id="rId24"/>
    <p:sldId id="398" r:id="rId25"/>
    <p:sldId id="399" r:id="rId26"/>
    <p:sldId id="415" r:id="rId27"/>
    <p:sldId id="355" r:id="rId28"/>
    <p:sldId id="372" r:id="rId29"/>
    <p:sldId id="432" r:id="rId30"/>
    <p:sldId id="433" r:id="rId31"/>
    <p:sldId id="434" r:id="rId32"/>
    <p:sldId id="435" r:id="rId33"/>
    <p:sldId id="436" r:id="rId34"/>
    <p:sldId id="446" r:id="rId35"/>
    <p:sldId id="437" r:id="rId36"/>
    <p:sldId id="438" r:id="rId37"/>
    <p:sldId id="439" r:id="rId38"/>
    <p:sldId id="382" r:id="rId39"/>
    <p:sldId id="383" r:id="rId40"/>
    <p:sldId id="384" r:id="rId41"/>
    <p:sldId id="385" r:id="rId42"/>
    <p:sldId id="386" r:id="rId43"/>
    <p:sldId id="387" r:id="rId44"/>
    <p:sldId id="388" r:id="rId45"/>
    <p:sldId id="389" r:id="rId46"/>
    <p:sldId id="350" r:id="rId47"/>
    <p:sldId id="351" r:id="rId48"/>
    <p:sldId id="352" r:id="rId49"/>
    <p:sldId id="391" r:id="rId50"/>
    <p:sldId id="392" r:id="rId51"/>
    <p:sldId id="353" r:id="rId52"/>
    <p:sldId id="354" r:id="rId53"/>
    <p:sldId id="443" r:id="rId54"/>
    <p:sldId id="444" r:id="rId55"/>
    <p:sldId id="445" r:id="rId56"/>
    <p:sldId id="440" r:id="rId57"/>
    <p:sldId id="441" r:id="rId58"/>
    <p:sldId id="442" r:id="rId59"/>
    <p:sldId id="447" r:id="rId60"/>
    <p:sldId id="448" r:id="rId61"/>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8397" autoAdjust="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slide" Target="slides/slide59.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AC1F780-0115-49DE-A5DA-83FEFC4D3690}" type="slidenum">
              <a:rPr lang="en-US"/>
              <a:pPr>
                <a:defRPr/>
              </a:pPr>
              <a:t>‹#›</a:t>
            </a:fld>
            <a:endParaRPr lang="en-US"/>
          </a:p>
        </p:txBody>
      </p:sp>
    </p:spTree>
    <p:extLst>
      <p:ext uri="{BB962C8B-B14F-4D97-AF65-F5344CB8AC3E}">
        <p14:creationId xmlns:p14="http://schemas.microsoft.com/office/powerpoint/2010/main" val="5252953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110C236-2076-4785-9743-035B6982BC8B}"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4ABAB1D-5535-4125-A50B-B57C6F267206}"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6E9E125-8018-4AE1-A456-62E44374ED2F}"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9110C236-2076-4785-9743-035B6982BC8B}"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CA03AAE-B031-452E-9732-E3B7C235CBB5}" type="slidenum">
              <a:rPr lang="en-US" smtClean="0"/>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7955242A-A762-4A19-9249-E2EE14C3778F}" type="slidenum">
              <a:rPr lang="en-US" smtClean="0"/>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640DAD8-B94A-4196-B2E4-6617A9AE5C5F}" type="slidenum">
              <a:rPr lang="en-US" smtClean="0"/>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4FEFB9-761E-476C-842C-E22566EB2296}" type="slidenum">
              <a:rPr lang="en-US" smtClean="0"/>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5D3838D-659F-41F6-AB27-9974E5C3E2EA}" type="slidenum">
              <a:rPr lang="en-US" smtClean="0"/>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FA71A50-1572-468F-8C70-278A0CD5458D}" type="slidenum">
              <a:rPr lang="en-US" smtClean="0"/>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FD42A9B-2401-4533-A102-758A666F886F}"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CA03AAE-B031-452E-9732-E3B7C235CBB5}" type="slidenum">
              <a:rPr lang="en-US" smtClean="0"/>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7171C0-7AB7-4556-B9A5-00BEC9D220DF}" type="slidenum">
              <a:rPr lang="en-US" smtClean="0"/>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4ABAB1D-5535-4125-A50B-B57C6F267206}" type="slidenum">
              <a:rPr lang="en-US" smtClean="0"/>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6E9E125-8018-4AE1-A456-62E44374ED2F}"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7955242A-A762-4A19-9249-E2EE14C3778F}"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3640DAD8-B94A-4196-B2E4-6617A9AE5C5F}"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4FEFB9-761E-476C-842C-E22566EB2296}"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E5D3838D-659F-41F6-AB27-9974E5C3E2EA}"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1FA71A50-1572-468F-8C70-278A0CD5458D}"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FD42A9B-2401-4533-A102-758A666F886F}"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A7171C0-7AB7-4556-B9A5-00BEC9D220DF}"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9A9EE1C6-4FC6-4663-A2EF-CE5994D8A55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9A9EE1C6-4FC6-4663-A2EF-CE5994D8A55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Leviticus 11.44</a:t>
            </a:r>
            <a:endParaRPr lang="en-US" dirty="0"/>
          </a:p>
        </p:txBody>
      </p:sp>
      <p:sp>
        <p:nvSpPr>
          <p:cNvPr id="3" name="Content Placeholder 2"/>
          <p:cNvSpPr>
            <a:spLocks noGrp="1"/>
          </p:cNvSpPr>
          <p:nvPr>
            <p:ph idx="1"/>
          </p:nvPr>
        </p:nvSpPr>
        <p:spPr>
          <a:xfrm>
            <a:off x="457200" y="2514600"/>
            <a:ext cx="8229600" cy="3611563"/>
          </a:xfrm>
        </p:spPr>
        <p:txBody>
          <a:bodyPr/>
          <a:lstStyle/>
          <a:p>
            <a:r>
              <a:rPr lang="en-US" dirty="0" smtClean="0">
                <a:latin typeface="Times New Roman" pitchFamily="18" charset="0"/>
                <a:cs typeface="Times New Roman" pitchFamily="18" charset="0"/>
              </a:rPr>
              <a:t>For I </a:t>
            </a:r>
            <a:r>
              <a:rPr lang="en-US" i="1" dirty="0" smtClean="0">
                <a:latin typeface="Times New Roman" pitchFamily="18" charset="0"/>
                <a:cs typeface="Times New Roman" pitchFamily="18" charset="0"/>
              </a:rPr>
              <a:t>[am]</a:t>
            </a:r>
            <a:r>
              <a:rPr lang="en-US" dirty="0" smtClean="0">
                <a:latin typeface="Times New Roman" pitchFamily="18" charset="0"/>
                <a:cs typeface="Times New Roman" pitchFamily="18" charset="0"/>
              </a:rPr>
              <a:t> the LORD your God: ye shall therefore sanctify</a:t>
            </a:r>
            <a:r>
              <a:rPr lang="en-US" dirty="0" smtClean="0">
                <a:solidFill>
                  <a:srgbClr val="7030A0"/>
                </a:solidFill>
                <a:latin typeface="Times New Roman" pitchFamily="18" charset="0"/>
                <a:cs typeface="Times New Roman" pitchFamily="18" charset="0"/>
              </a:rPr>
              <a:t> **</a:t>
            </a:r>
            <a:r>
              <a:rPr lang="en-US" dirty="0" smtClean="0">
                <a:latin typeface="Times New Roman" pitchFamily="18" charset="0"/>
                <a:cs typeface="Times New Roman" pitchFamily="18" charset="0"/>
              </a:rPr>
              <a:t> yourselves, and ye shall be holy; for I </a:t>
            </a:r>
            <a:r>
              <a:rPr lang="en-US" i="1" dirty="0" smtClean="0">
                <a:latin typeface="Times New Roman" pitchFamily="18" charset="0"/>
                <a:cs typeface="Times New Roman" pitchFamily="18" charset="0"/>
              </a:rPr>
              <a:t>[am]</a:t>
            </a:r>
            <a:r>
              <a:rPr lang="en-US" dirty="0" smtClean="0">
                <a:latin typeface="Times New Roman" pitchFamily="18" charset="0"/>
                <a:cs typeface="Times New Roman" pitchFamily="18" charset="0"/>
              </a:rPr>
              <a:t> holy: neither shall ye defile yourselves with any manner of creeping thing that </a:t>
            </a:r>
            <a:r>
              <a:rPr lang="en-US" dirty="0" err="1" smtClean="0">
                <a:latin typeface="Times New Roman" pitchFamily="18" charset="0"/>
                <a:cs typeface="Times New Roman" pitchFamily="18" charset="0"/>
              </a:rPr>
              <a:t>creepeth</a:t>
            </a:r>
            <a:r>
              <a:rPr lang="en-US" dirty="0" smtClean="0">
                <a:latin typeface="Times New Roman" pitchFamily="18" charset="0"/>
                <a:cs typeface="Times New Roman" pitchFamily="18" charset="0"/>
              </a:rPr>
              <a:t> upon the earth.</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Leviticus 20.7</a:t>
            </a:r>
            <a:endParaRPr lang="en-US" dirty="0"/>
          </a:p>
        </p:txBody>
      </p:sp>
      <p:sp>
        <p:nvSpPr>
          <p:cNvPr id="3" name="Content Placeholder 2"/>
          <p:cNvSpPr>
            <a:spLocks noGrp="1"/>
          </p:cNvSpPr>
          <p:nvPr>
            <p:ph idx="1"/>
          </p:nvPr>
        </p:nvSpPr>
        <p:spPr>
          <a:xfrm>
            <a:off x="457200" y="2667000"/>
            <a:ext cx="8229600" cy="3459163"/>
          </a:xfrm>
        </p:spPr>
        <p:txBody>
          <a:bodyPr/>
          <a:lstStyle/>
          <a:p>
            <a:r>
              <a:rPr lang="en-US" dirty="0" smtClean="0">
                <a:latin typeface="Times New Roman" pitchFamily="18" charset="0"/>
                <a:cs typeface="Times New Roman" pitchFamily="18" charset="0"/>
              </a:rPr>
              <a:t>Sanctify yourselves therefore, and be ye holy: for I </a:t>
            </a:r>
            <a:r>
              <a:rPr lang="en-US" i="1" dirty="0" smtClean="0">
                <a:latin typeface="Times New Roman" pitchFamily="18" charset="0"/>
                <a:cs typeface="Times New Roman" pitchFamily="18" charset="0"/>
              </a:rPr>
              <a:t>[am]</a:t>
            </a:r>
            <a:r>
              <a:rPr lang="en-US" dirty="0" smtClean="0">
                <a:latin typeface="Times New Roman" pitchFamily="18" charset="0"/>
                <a:cs typeface="Times New Roman" pitchFamily="18" charset="0"/>
              </a:rPr>
              <a:t> the LORD your God.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Joshua 3.5</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And Joshua said unto the people, Sanctify yourselves: for to morrow the LORD will do wonders among you.</a:t>
            </a:r>
            <a:endParaRPr lang="en-US" i="1"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5.16</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But the LORD of hosts shall be exalted in judgment, and God that is holy shall be sanctified in righteousness.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Isaiah 8.13</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latin typeface="Times New Roman" pitchFamily="18" charset="0"/>
                <a:cs typeface="Times New Roman" pitchFamily="18" charset="0"/>
              </a:rPr>
              <a:t>Sanctify the LORD of hosts himself; and [let] him [be] your fear, and [let] him [be] your dread.</a:t>
            </a:r>
            <a:endParaRPr lang="en-US" i="1"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Jeremiah 1.5</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Before I formed thee in the belly I knew thee; and before thou </a:t>
            </a:r>
            <a:r>
              <a:rPr lang="en-US" i="1" dirty="0" err="1" smtClean="0">
                <a:latin typeface="Times New Roman" pitchFamily="18" charset="0"/>
                <a:cs typeface="Times New Roman" pitchFamily="18" charset="0"/>
              </a:rPr>
              <a:t>camest</a:t>
            </a:r>
            <a:r>
              <a:rPr lang="en-US" i="1" dirty="0" smtClean="0">
                <a:latin typeface="Times New Roman" pitchFamily="18" charset="0"/>
                <a:cs typeface="Times New Roman" pitchFamily="18" charset="0"/>
              </a:rPr>
              <a:t> forth out of the womb I sanctified thee, [and] I ordained thee a prophet unto the nations.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Ezekiel 36.23</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And I will sanctify my great name, which was profaned among the heathen, which ye have profaned in the midst of them; and the heathen shall know that I [am] the LORD, </a:t>
            </a:r>
            <a:r>
              <a:rPr lang="en-US" i="1" dirty="0" err="1" smtClean="0">
                <a:latin typeface="Times New Roman" pitchFamily="18" charset="0"/>
                <a:cs typeface="Times New Roman" pitchFamily="18" charset="0"/>
              </a:rPr>
              <a:t>saith</a:t>
            </a:r>
            <a:r>
              <a:rPr lang="en-US" i="1" dirty="0" smtClean="0">
                <a:latin typeface="Times New Roman" pitchFamily="18" charset="0"/>
                <a:cs typeface="Times New Roman" pitchFamily="18" charset="0"/>
              </a:rPr>
              <a:t> the Lord GOD, when I shall be sanctified in you before their eyes.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Ezekiel 37.28</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And the heathen shall know that I the LORD do sanctify Israel, when my sanctuary shall be in the midst of them for evermore.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latin typeface="Times New Roman" pitchFamily="18" charset="0"/>
                <a:cs typeface="Times New Roman" pitchFamily="18" charset="0"/>
              </a:rPr>
              <a:t>Ezekiel 38.16</a:t>
            </a:r>
            <a:br>
              <a:rPr lang="en-US" i="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And thou </a:t>
            </a:r>
            <a:r>
              <a:rPr lang="en-US" i="1" dirty="0" err="1" smtClean="0">
                <a:latin typeface="Times New Roman" pitchFamily="18" charset="0"/>
                <a:cs typeface="Times New Roman" pitchFamily="18" charset="0"/>
              </a:rPr>
              <a:t>shalt</a:t>
            </a:r>
            <a:r>
              <a:rPr lang="en-US" i="1" dirty="0" smtClean="0">
                <a:latin typeface="Times New Roman" pitchFamily="18" charset="0"/>
                <a:cs typeface="Times New Roman" pitchFamily="18" charset="0"/>
              </a:rPr>
              <a:t> come up against my people of Israel, as a cloud to cover the land; it shall be in the latter days, and I will bring thee against my land, that the heathen may know me, when I shall be sanctified in thee, O Gog, before their eyes.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Ezekiel 38.23</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Thus will I magnify myself, and sanctify myself; and I will be known in the eyes of many nations, and they shall know that I [am] the LORD.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normAutofit lnSpcReduction="10000"/>
          </a:bodyPr>
          <a:lstStyle/>
          <a:p>
            <a:pPr algn="ctr" eaLnBrk="1" hangingPunct="1">
              <a:buFontTx/>
              <a:buNone/>
            </a:pPr>
            <a:r>
              <a:rPr lang="en-US" i="1" dirty="0" smtClean="0">
                <a:latin typeface="Times New Roman" pitchFamily="18" charset="0"/>
                <a:cs typeface="Times New Roman" pitchFamily="18" charset="0"/>
              </a:rPr>
              <a:t>The Rev. Mrs. Dr</a:t>
            </a:r>
            <a:r>
              <a:rPr lang="en-US" i="1" dirty="0" smtClean="0">
                <a:latin typeface="Times New Roman" pitchFamily="18" charset="0"/>
                <a:cs typeface="Times New Roman" pitchFamily="18" charset="0"/>
              </a:rPr>
              <a:t>.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Joel 1.14</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Sanctify ye a fast, call a solemn assembly, gather the elders [and] all the inhabitants of the land [into] the house of the LORD your God, and cry unto the LORD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Joel 2.15-16</a:t>
            </a:r>
            <a:endParaRPr lang="en-US" dirty="0"/>
          </a:p>
        </p:txBody>
      </p:sp>
      <p:sp>
        <p:nvSpPr>
          <p:cNvPr id="3" name="Content Placeholder 2"/>
          <p:cNvSpPr>
            <a:spLocks noGrp="1"/>
          </p:cNvSpPr>
          <p:nvPr>
            <p:ph idx="1"/>
          </p:nvPr>
        </p:nvSpPr>
        <p:spPr>
          <a:xfrm>
            <a:off x="457200" y="2057400"/>
            <a:ext cx="8229600" cy="4068763"/>
          </a:xfrm>
        </p:spPr>
        <p:txBody>
          <a:bodyPr/>
          <a:lstStyle/>
          <a:p>
            <a:r>
              <a:rPr lang="en-US" i="1" dirty="0" smtClean="0">
                <a:latin typeface="Times New Roman" pitchFamily="18" charset="0"/>
                <a:cs typeface="Times New Roman" pitchFamily="18" charset="0"/>
              </a:rPr>
              <a:t>Blow the trumpet in Zion, sanctify a fast, call a solemn assembly:</a:t>
            </a:r>
          </a:p>
          <a:p>
            <a:r>
              <a:rPr lang="en-US" i="1" dirty="0" smtClean="0">
                <a:latin typeface="Times New Roman" pitchFamily="18" charset="0"/>
                <a:cs typeface="Times New Roman" pitchFamily="18" charset="0"/>
              </a:rPr>
              <a:t>Gather the people, sanctify the congregation, assemble the elders, gather the children, and those that suck the breasts: let the bridegroom go forth of his chamber, and the bride out of her closet.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7030A0"/>
                </a:solidFill>
                <a:latin typeface="Times New Roman" pitchFamily="18" charset="0"/>
                <a:cs typeface="Times New Roman" pitchFamily="18" charset="0"/>
              </a:rPr>
              <a:t>Brown-Driver-Briggs Hebrew Definitions</a:t>
            </a:r>
            <a:endParaRPr lang="en-US" sz="3600" i="1" dirty="0">
              <a:solidFill>
                <a:srgbClr val="7030A0"/>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noAutofit/>
          </a:bodyPr>
          <a:lstStyle/>
          <a:p>
            <a:r>
              <a:rPr lang="en-US" sz="1300" b="1" dirty="0" smtClean="0">
                <a:latin typeface="Times New Roman" pitchFamily="18" charset="0"/>
                <a:cs typeface="Times New Roman" pitchFamily="18" charset="0"/>
              </a:rPr>
              <a:t>H6942</a:t>
            </a:r>
          </a:p>
          <a:p>
            <a:r>
              <a:rPr lang="he-IL" sz="1600" dirty="0" smtClean="0">
                <a:latin typeface="Times New Roman" pitchFamily="18" charset="0"/>
                <a:cs typeface="Times New Roman" pitchFamily="18" charset="0"/>
              </a:rPr>
              <a:t>קדשׁ</a:t>
            </a:r>
            <a:endParaRPr lang="en-US" sz="1600" dirty="0" smtClean="0">
              <a:latin typeface="Times New Roman" pitchFamily="18" charset="0"/>
              <a:cs typeface="Times New Roman" pitchFamily="18" charset="0"/>
            </a:endParaRPr>
          </a:p>
          <a:p>
            <a:r>
              <a:rPr lang="en-US" sz="1300" dirty="0" err="1" smtClean="0">
                <a:latin typeface="Times New Roman" pitchFamily="18" charset="0"/>
                <a:cs typeface="Times New Roman" pitchFamily="18" charset="0"/>
              </a:rPr>
              <a:t>qâdash</a:t>
            </a:r>
            <a:endParaRPr lang="en-US" sz="1300" dirty="0" smtClean="0">
              <a:latin typeface="Times New Roman" pitchFamily="18" charset="0"/>
              <a:cs typeface="Times New Roman" pitchFamily="18" charset="0"/>
            </a:endParaRPr>
          </a:p>
          <a:p>
            <a:r>
              <a:rPr lang="en-US" sz="1300" b="1" dirty="0" smtClean="0">
                <a:latin typeface="Times New Roman" pitchFamily="18" charset="0"/>
                <a:cs typeface="Times New Roman" pitchFamily="18" charset="0"/>
              </a:rPr>
              <a:t>BDB Definition:</a:t>
            </a:r>
          </a:p>
          <a:p>
            <a:r>
              <a:rPr lang="en-US" sz="1300" dirty="0" smtClean="0">
                <a:latin typeface="Times New Roman" pitchFamily="18" charset="0"/>
                <a:cs typeface="Times New Roman" pitchFamily="18" charset="0"/>
              </a:rPr>
              <a:t>1) to consecrate, sanctify, prepare, dedicate, be hallowed, be holy, be sanctified, be separate</a:t>
            </a:r>
          </a:p>
          <a:p>
            <a:r>
              <a:rPr lang="en-US" sz="1300" dirty="0" smtClean="0">
                <a:latin typeface="Times New Roman" pitchFamily="18" charset="0"/>
                <a:cs typeface="Times New Roman" pitchFamily="18" charset="0"/>
              </a:rPr>
              <a:t>1a) (</a:t>
            </a:r>
            <a:r>
              <a:rPr lang="en-US" sz="1300" dirty="0" err="1" smtClean="0">
                <a:latin typeface="Times New Roman" pitchFamily="18" charset="0"/>
                <a:cs typeface="Times New Roman" pitchFamily="18" charset="0"/>
              </a:rPr>
              <a:t>Qal</a:t>
            </a:r>
            <a:r>
              <a:rPr lang="en-US" sz="1300" dirty="0" smtClean="0">
                <a:latin typeface="Times New Roman" pitchFamily="18" charset="0"/>
                <a:cs typeface="Times New Roman" pitchFamily="18" charset="0"/>
              </a:rPr>
              <a:t>)</a:t>
            </a:r>
          </a:p>
          <a:p>
            <a:pPr lvl="1"/>
            <a:r>
              <a:rPr lang="en-US" sz="1300" dirty="0" smtClean="0">
                <a:latin typeface="Times New Roman" pitchFamily="18" charset="0"/>
                <a:cs typeface="Times New Roman" pitchFamily="18" charset="0"/>
              </a:rPr>
              <a:t>1a1) to be set apart, be consecrated</a:t>
            </a:r>
          </a:p>
          <a:p>
            <a:pPr lvl="1"/>
            <a:r>
              <a:rPr lang="en-US" sz="1300" dirty="0" smtClean="0">
                <a:latin typeface="Times New Roman" pitchFamily="18" charset="0"/>
                <a:cs typeface="Times New Roman" pitchFamily="18" charset="0"/>
              </a:rPr>
              <a:t>1a2) to be hallowed</a:t>
            </a:r>
          </a:p>
          <a:p>
            <a:pPr lvl="1"/>
            <a:r>
              <a:rPr lang="en-US" sz="1300" dirty="0" smtClean="0">
                <a:latin typeface="Times New Roman" pitchFamily="18" charset="0"/>
                <a:cs typeface="Times New Roman" pitchFamily="18" charset="0"/>
              </a:rPr>
              <a:t>1a3) consecrated, tabooed</a:t>
            </a:r>
          </a:p>
          <a:p>
            <a:r>
              <a:rPr lang="en-US" sz="1300" dirty="0" smtClean="0">
                <a:latin typeface="Times New Roman" pitchFamily="18" charset="0"/>
                <a:cs typeface="Times New Roman" pitchFamily="18" charset="0"/>
              </a:rPr>
              <a:t>1b) (</a:t>
            </a:r>
            <a:r>
              <a:rPr lang="en-US" sz="1300" dirty="0" err="1" smtClean="0">
                <a:latin typeface="Times New Roman" pitchFamily="18" charset="0"/>
                <a:cs typeface="Times New Roman" pitchFamily="18" charset="0"/>
              </a:rPr>
              <a:t>Niphal</a:t>
            </a:r>
            <a:r>
              <a:rPr lang="en-US" sz="1300" dirty="0" smtClean="0">
                <a:latin typeface="Times New Roman" pitchFamily="18" charset="0"/>
                <a:cs typeface="Times New Roman" pitchFamily="18" charset="0"/>
              </a:rPr>
              <a:t>)</a:t>
            </a:r>
          </a:p>
          <a:p>
            <a:pPr lvl="1"/>
            <a:r>
              <a:rPr lang="en-US" sz="1300" dirty="0" smtClean="0">
                <a:latin typeface="Times New Roman" pitchFamily="18" charset="0"/>
                <a:cs typeface="Times New Roman" pitchFamily="18" charset="0"/>
              </a:rPr>
              <a:t>1b1) to show oneself sacred or majestic</a:t>
            </a:r>
          </a:p>
          <a:p>
            <a:pPr lvl="1"/>
            <a:r>
              <a:rPr lang="en-US" sz="1300" dirty="0" smtClean="0">
                <a:latin typeface="Times New Roman" pitchFamily="18" charset="0"/>
                <a:cs typeface="Times New Roman" pitchFamily="18" charset="0"/>
              </a:rPr>
              <a:t>1b2) to be </a:t>
            </a:r>
            <a:r>
              <a:rPr lang="en-US" sz="1300" dirty="0" err="1" smtClean="0">
                <a:latin typeface="Times New Roman" pitchFamily="18" charset="0"/>
                <a:cs typeface="Times New Roman" pitchFamily="18" charset="0"/>
              </a:rPr>
              <a:t>honoured</a:t>
            </a:r>
            <a:r>
              <a:rPr lang="en-US" sz="1300" dirty="0" smtClean="0">
                <a:latin typeface="Times New Roman" pitchFamily="18" charset="0"/>
                <a:cs typeface="Times New Roman" pitchFamily="18" charset="0"/>
              </a:rPr>
              <a:t>, be treated as sacred</a:t>
            </a:r>
          </a:p>
          <a:p>
            <a:pPr lvl="1"/>
            <a:r>
              <a:rPr lang="en-US" sz="1300" dirty="0" smtClean="0">
                <a:latin typeface="Times New Roman" pitchFamily="18" charset="0"/>
                <a:cs typeface="Times New Roman" pitchFamily="18" charset="0"/>
              </a:rPr>
              <a:t>1b3) to be holy</a:t>
            </a:r>
          </a:p>
          <a:p>
            <a:r>
              <a:rPr lang="en-US" sz="1300" dirty="0" smtClean="0">
                <a:latin typeface="Times New Roman" pitchFamily="18" charset="0"/>
                <a:cs typeface="Times New Roman" pitchFamily="18" charset="0"/>
              </a:rPr>
              <a:t>1c) (</a:t>
            </a:r>
            <a:r>
              <a:rPr lang="en-US" sz="1300" dirty="0" err="1" smtClean="0">
                <a:latin typeface="Times New Roman" pitchFamily="18" charset="0"/>
                <a:cs typeface="Times New Roman" pitchFamily="18" charset="0"/>
              </a:rPr>
              <a:t>Piel</a:t>
            </a:r>
            <a:r>
              <a:rPr lang="en-US" sz="1300" dirty="0" smtClean="0">
                <a:latin typeface="Times New Roman" pitchFamily="18" charset="0"/>
                <a:cs typeface="Times New Roman" pitchFamily="18" charset="0"/>
              </a:rPr>
              <a:t>)</a:t>
            </a:r>
          </a:p>
          <a:p>
            <a:pPr lvl="1"/>
            <a:r>
              <a:rPr lang="en-US" sz="1300" dirty="0" smtClean="0">
                <a:latin typeface="Times New Roman" pitchFamily="18" charset="0"/>
                <a:cs typeface="Times New Roman" pitchFamily="18" charset="0"/>
              </a:rPr>
              <a:t>1c1) to set apart as sacred, consecrate, dedicate</a:t>
            </a:r>
          </a:p>
          <a:p>
            <a:pPr lvl="1"/>
            <a:r>
              <a:rPr lang="en-US" sz="1300" dirty="0" smtClean="0">
                <a:latin typeface="Times New Roman" pitchFamily="18" charset="0"/>
                <a:cs typeface="Times New Roman" pitchFamily="18" charset="0"/>
              </a:rPr>
              <a:t>1c2) to observe as holy, keep sacred</a:t>
            </a:r>
          </a:p>
          <a:p>
            <a:pPr lvl="1"/>
            <a:r>
              <a:rPr lang="en-US" sz="1300" dirty="0" smtClean="0">
                <a:latin typeface="Times New Roman" pitchFamily="18" charset="0"/>
                <a:cs typeface="Times New Roman" pitchFamily="18" charset="0"/>
              </a:rPr>
              <a:t>1c3) to </a:t>
            </a:r>
            <a:r>
              <a:rPr lang="en-US" sz="1300" dirty="0" err="1" smtClean="0">
                <a:latin typeface="Times New Roman" pitchFamily="18" charset="0"/>
                <a:cs typeface="Times New Roman" pitchFamily="18" charset="0"/>
              </a:rPr>
              <a:t>honour</a:t>
            </a:r>
            <a:r>
              <a:rPr lang="en-US" sz="1300" dirty="0" smtClean="0">
                <a:latin typeface="Times New Roman" pitchFamily="18" charset="0"/>
                <a:cs typeface="Times New Roman" pitchFamily="18" charset="0"/>
              </a:rPr>
              <a:t> as sacred, hallow</a:t>
            </a:r>
          </a:p>
          <a:p>
            <a:pPr lvl="1"/>
            <a:r>
              <a:rPr lang="en-US" sz="1300" dirty="0" smtClean="0">
                <a:latin typeface="Times New Roman" pitchFamily="18" charset="0"/>
                <a:cs typeface="Times New Roman" pitchFamily="18" charset="0"/>
              </a:rPr>
              <a:t>1c4) to consecrate</a:t>
            </a:r>
          </a:p>
        </p:txBody>
      </p:sp>
      <p:sp>
        <p:nvSpPr>
          <p:cNvPr id="5" name="Content Placeholder 4"/>
          <p:cNvSpPr>
            <a:spLocks noGrp="1"/>
          </p:cNvSpPr>
          <p:nvPr>
            <p:ph sz="half" idx="2"/>
          </p:nvPr>
        </p:nvSpPr>
        <p:spPr/>
        <p:txBody>
          <a:bodyPr>
            <a:normAutofit fontScale="55000" lnSpcReduction="20000"/>
          </a:bodyPr>
          <a:lstStyle/>
          <a:p>
            <a:r>
              <a:rPr lang="en-US" sz="2900" dirty="0" smtClean="0">
                <a:latin typeface="Times New Roman" pitchFamily="18" charset="0"/>
                <a:cs typeface="Times New Roman" pitchFamily="18" charset="0"/>
              </a:rPr>
              <a:t>1d) (</a:t>
            </a:r>
            <a:r>
              <a:rPr lang="en-US" sz="2900" dirty="0" err="1" smtClean="0">
                <a:latin typeface="Times New Roman" pitchFamily="18" charset="0"/>
                <a:cs typeface="Times New Roman" pitchFamily="18" charset="0"/>
              </a:rPr>
              <a:t>Pual</a:t>
            </a:r>
            <a:r>
              <a:rPr lang="en-US" sz="2900" dirty="0" smtClean="0">
                <a:latin typeface="Times New Roman" pitchFamily="18" charset="0"/>
                <a:cs typeface="Times New Roman" pitchFamily="18" charset="0"/>
              </a:rPr>
              <a:t>)</a:t>
            </a:r>
          </a:p>
          <a:p>
            <a:pPr lvl="1"/>
            <a:r>
              <a:rPr lang="en-US" sz="2900" dirty="0" smtClean="0">
                <a:latin typeface="Times New Roman" pitchFamily="18" charset="0"/>
                <a:cs typeface="Times New Roman" pitchFamily="18" charset="0"/>
              </a:rPr>
              <a:t>1d1) to be consecrated</a:t>
            </a:r>
          </a:p>
          <a:p>
            <a:pPr lvl="1"/>
            <a:r>
              <a:rPr lang="en-US" sz="2900" dirty="0" smtClean="0">
                <a:latin typeface="Times New Roman" pitchFamily="18" charset="0"/>
                <a:cs typeface="Times New Roman" pitchFamily="18" charset="0"/>
              </a:rPr>
              <a:t>1d2) consecrated, dedicated</a:t>
            </a:r>
          </a:p>
          <a:p>
            <a:r>
              <a:rPr lang="en-US" sz="2900" dirty="0" smtClean="0">
                <a:latin typeface="Times New Roman" pitchFamily="18" charset="0"/>
                <a:cs typeface="Times New Roman" pitchFamily="18" charset="0"/>
              </a:rPr>
              <a:t>1e) (</a:t>
            </a:r>
            <a:r>
              <a:rPr lang="en-US" sz="2900" dirty="0" err="1" smtClean="0">
                <a:latin typeface="Times New Roman" pitchFamily="18" charset="0"/>
                <a:cs typeface="Times New Roman" pitchFamily="18" charset="0"/>
              </a:rPr>
              <a:t>Hiphil</a:t>
            </a:r>
            <a:r>
              <a:rPr lang="en-US" sz="2900" dirty="0" smtClean="0">
                <a:latin typeface="Times New Roman" pitchFamily="18" charset="0"/>
                <a:cs typeface="Times New Roman" pitchFamily="18" charset="0"/>
              </a:rPr>
              <a:t>)</a:t>
            </a:r>
          </a:p>
          <a:p>
            <a:pPr lvl="1"/>
            <a:r>
              <a:rPr lang="en-US" sz="2900" dirty="0" smtClean="0">
                <a:latin typeface="Times New Roman" pitchFamily="18" charset="0"/>
                <a:cs typeface="Times New Roman" pitchFamily="18" charset="0"/>
              </a:rPr>
              <a:t>1e1) to set apart, devote, consecrate</a:t>
            </a:r>
          </a:p>
          <a:p>
            <a:pPr lvl="1"/>
            <a:r>
              <a:rPr lang="en-US" sz="2900" dirty="0" smtClean="0">
                <a:latin typeface="Times New Roman" pitchFamily="18" charset="0"/>
                <a:cs typeface="Times New Roman" pitchFamily="18" charset="0"/>
              </a:rPr>
              <a:t>1e2) to regard or treat as sacred or hallow</a:t>
            </a:r>
          </a:p>
          <a:p>
            <a:pPr lvl="1"/>
            <a:r>
              <a:rPr lang="en-US" sz="2900" dirty="0" smtClean="0">
                <a:latin typeface="Times New Roman" pitchFamily="18" charset="0"/>
                <a:cs typeface="Times New Roman" pitchFamily="18" charset="0"/>
              </a:rPr>
              <a:t>1e3) to consecrate</a:t>
            </a:r>
          </a:p>
          <a:p>
            <a:r>
              <a:rPr lang="en-US" sz="2900" dirty="0" smtClean="0">
                <a:latin typeface="Times New Roman" pitchFamily="18" charset="0"/>
                <a:cs typeface="Times New Roman" pitchFamily="18" charset="0"/>
              </a:rPr>
              <a:t>1f) (</a:t>
            </a:r>
            <a:r>
              <a:rPr lang="en-US" sz="2900" dirty="0" err="1" smtClean="0">
                <a:latin typeface="Times New Roman" pitchFamily="18" charset="0"/>
                <a:cs typeface="Times New Roman" pitchFamily="18" charset="0"/>
              </a:rPr>
              <a:t>Hithpael</a:t>
            </a:r>
            <a:r>
              <a:rPr lang="en-US" sz="2900" dirty="0" smtClean="0">
                <a:latin typeface="Times New Roman" pitchFamily="18" charset="0"/>
                <a:cs typeface="Times New Roman" pitchFamily="18" charset="0"/>
              </a:rPr>
              <a:t>)</a:t>
            </a:r>
          </a:p>
          <a:p>
            <a:pPr lvl="1"/>
            <a:r>
              <a:rPr lang="en-US" sz="2900" dirty="0" smtClean="0">
                <a:latin typeface="Times New Roman" pitchFamily="18" charset="0"/>
                <a:cs typeface="Times New Roman" pitchFamily="18" charset="0"/>
              </a:rPr>
              <a:t>1f1) to keep oneself apart or separate</a:t>
            </a:r>
          </a:p>
          <a:p>
            <a:pPr lvl="1"/>
            <a:r>
              <a:rPr lang="en-US" sz="2900" dirty="0" smtClean="0">
                <a:latin typeface="Times New Roman" pitchFamily="18" charset="0"/>
                <a:cs typeface="Times New Roman" pitchFamily="18" charset="0"/>
              </a:rPr>
              <a:t>1f2) to cause Himself to be hallowed (of God)</a:t>
            </a:r>
          </a:p>
          <a:p>
            <a:pPr lvl="1"/>
            <a:r>
              <a:rPr lang="en-US" sz="2900" dirty="0" smtClean="0">
                <a:latin typeface="Times New Roman" pitchFamily="18" charset="0"/>
                <a:cs typeface="Times New Roman" pitchFamily="18" charset="0"/>
              </a:rPr>
              <a:t>1f3) to be observed as holy</a:t>
            </a:r>
          </a:p>
          <a:p>
            <a:pPr lvl="1"/>
            <a:r>
              <a:rPr lang="en-US" sz="2900" dirty="0" smtClean="0">
                <a:latin typeface="Times New Roman" pitchFamily="18" charset="0"/>
                <a:cs typeface="Times New Roman" pitchFamily="18" charset="0"/>
              </a:rPr>
              <a:t>1f4) to consecrate oneself</a:t>
            </a:r>
          </a:p>
          <a:p>
            <a:r>
              <a:rPr lang="en-US" sz="2900" b="1" dirty="0" smtClean="0">
                <a:latin typeface="Times New Roman" pitchFamily="18" charset="0"/>
                <a:cs typeface="Times New Roman" pitchFamily="18" charset="0"/>
              </a:rPr>
              <a:t>Part of Speech: verb</a:t>
            </a:r>
          </a:p>
          <a:p>
            <a:r>
              <a:rPr lang="en-US" sz="2900" b="1" dirty="0" smtClean="0">
                <a:latin typeface="Times New Roman" pitchFamily="18" charset="0"/>
                <a:cs typeface="Times New Roman" pitchFamily="18" charset="0"/>
              </a:rPr>
              <a:t>A Related Word by BDB/Strong’s Number: a primitive root</a:t>
            </a:r>
          </a:p>
          <a:p>
            <a:r>
              <a:rPr lang="en-US" sz="2900" b="1" dirty="0" smtClean="0">
                <a:latin typeface="Times New Roman" pitchFamily="18" charset="0"/>
                <a:cs typeface="Times New Roman" pitchFamily="18" charset="0"/>
              </a:rPr>
              <a:t>Same Word by TWOT Number: 1990</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solidFill>
                  <a:srgbClr val="7030A0"/>
                </a:solidFill>
                <a:latin typeface="Times New Roman" pitchFamily="18" charset="0"/>
                <a:cs typeface="Times New Roman" pitchFamily="18" charset="0"/>
              </a:rPr>
              <a:t>Strong’s Hebrew and Greek Definitions</a:t>
            </a:r>
            <a:endParaRPr lang="en-US" i="1"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b="1" dirty="0" smtClean="0">
                <a:latin typeface="Times New Roman" pitchFamily="18" charset="0"/>
                <a:cs typeface="Times New Roman" pitchFamily="18" charset="0"/>
              </a:rPr>
              <a:t>H6942</a:t>
            </a:r>
          </a:p>
          <a:p>
            <a:r>
              <a:rPr lang="he-IL" dirty="0" smtClean="0">
                <a:latin typeface="Times New Roman" pitchFamily="18" charset="0"/>
                <a:cs typeface="Times New Roman" pitchFamily="18" charset="0"/>
              </a:rPr>
              <a:t>קדשׁ</a:t>
            </a:r>
            <a:endParaRPr lang="en-US" dirty="0" smtClean="0">
              <a:latin typeface="Times New Roman" pitchFamily="18" charset="0"/>
              <a:cs typeface="Times New Roman" pitchFamily="18" charset="0"/>
            </a:endParaRPr>
          </a:p>
          <a:p>
            <a:r>
              <a:rPr lang="en-US" dirty="0" err="1" smtClean="0">
                <a:latin typeface="Times New Roman" pitchFamily="18" charset="0"/>
                <a:cs typeface="Times New Roman" pitchFamily="18" charset="0"/>
              </a:rPr>
              <a:t>qâdash</a:t>
            </a:r>
            <a:endParaRPr lang="en-US" dirty="0" smtClean="0">
              <a:latin typeface="Times New Roman" pitchFamily="18" charset="0"/>
              <a:cs typeface="Times New Roman" pitchFamily="18" charset="0"/>
            </a:endParaRPr>
          </a:p>
          <a:p>
            <a:r>
              <a:rPr lang="en-US" i="1" dirty="0" err="1" smtClean="0">
                <a:latin typeface="Times New Roman" pitchFamily="18" charset="0"/>
                <a:cs typeface="Times New Roman" pitchFamily="18" charset="0"/>
              </a:rPr>
              <a:t>kaw</a:t>
            </a:r>
            <a:r>
              <a:rPr lang="en-US" i="1" dirty="0" smtClean="0">
                <a:latin typeface="Times New Roman" pitchFamily="18" charset="0"/>
                <a:cs typeface="Times New Roman" pitchFamily="18" charset="0"/>
              </a:rPr>
              <a:t>-dash'</a:t>
            </a:r>
          </a:p>
          <a:p>
            <a:r>
              <a:rPr lang="en-US" dirty="0" smtClean="0">
                <a:latin typeface="Times New Roman" pitchFamily="18" charset="0"/>
                <a:cs typeface="Times New Roman" pitchFamily="18" charset="0"/>
              </a:rPr>
              <a:t>A primitive root; to </a:t>
            </a:r>
            <a:r>
              <a:rPr lang="en-US" i="1" dirty="0" smtClean="0">
                <a:latin typeface="Times New Roman" pitchFamily="18" charset="0"/>
                <a:cs typeface="Times New Roman" pitchFamily="18" charset="0"/>
              </a:rPr>
              <a:t>be (causatively make, pronounce or observe as) clean (ceremonially or morally): - appoint, bid, consecrate, dedicate, defile, hallow, (be, keep) holy (-</a:t>
            </a:r>
            <a:r>
              <a:rPr lang="en-US" i="1" dirty="0" err="1" smtClean="0">
                <a:latin typeface="Times New Roman" pitchFamily="18" charset="0"/>
                <a:cs typeface="Times New Roman" pitchFamily="18" charset="0"/>
              </a:rPr>
              <a:t>er</a:t>
            </a:r>
            <a:r>
              <a:rPr lang="en-US" i="1" dirty="0" smtClean="0">
                <a:latin typeface="Times New Roman" pitchFamily="18" charset="0"/>
                <a:cs typeface="Times New Roman" pitchFamily="18" charset="0"/>
              </a:rPr>
              <a:t>, place), keep, prepare, proclaim, purify, sanctify (-</a:t>
            </a:r>
            <a:r>
              <a:rPr lang="en-US" i="1" dirty="0" err="1" smtClean="0">
                <a:latin typeface="Times New Roman" pitchFamily="18" charset="0"/>
                <a:cs typeface="Times New Roman" pitchFamily="18" charset="0"/>
              </a:rPr>
              <a:t>ied</a:t>
            </a:r>
            <a:r>
              <a:rPr lang="en-US" i="1" dirty="0" smtClean="0">
                <a:latin typeface="Times New Roman" pitchFamily="18" charset="0"/>
                <a:cs typeface="Times New Roman" pitchFamily="18" charset="0"/>
              </a:rPr>
              <a:t> one, self), X wholly.</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King James Concordance</a:t>
            </a:r>
            <a:endParaRPr lang="en-US" i="1" dirty="0">
              <a:solidFill>
                <a:srgbClr val="7030A0"/>
              </a:solidFill>
              <a:latin typeface="Times New Roman" pitchFamily="18" charset="0"/>
              <a:cs typeface="Times New Roman" pitchFamily="18" charset="0"/>
            </a:endParaRPr>
          </a:p>
        </p:txBody>
      </p:sp>
      <p:sp>
        <p:nvSpPr>
          <p:cNvPr id="4" name="Content Placeholder 3"/>
          <p:cNvSpPr>
            <a:spLocks noGrp="1"/>
          </p:cNvSpPr>
          <p:nvPr>
            <p:ph sz="half" idx="1"/>
          </p:nvPr>
        </p:nvSpPr>
        <p:spPr/>
        <p:txBody>
          <a:bodyPr>
            <a:noAutofit/>
          </a:bodyPr>
          <a:lstStyle/>
          <a:p>
            <a:r>
              <a:rPr lang="en-US" sz="1400" b="1" dirty="0" smtClean="0">
                <a:latin typeface="Times New Roman" pitchFamily="18" charset="0"/>
                <a:cs typeface="Times New Roman" pitchFamily="18" charset="0"/>
              </a:rPr>
              <a:t>H6942</a:t>
            </a:r>
          </a:p>
          <a:p>
            <a:r>
              <a:rPr lang="he-IL" sz="1800" dirty="0" smtClean="0">
                <a:latin typeface="Times New Roman" pitchFamily="18" charset="0"/>
                <a:cs typeface="Times New Roman" pitchFamily="18" charset="0"/>
              </a:rPr>
              <a:t>קדשׁ</a:t>
            </a:r>
            <a:endParaRPr lang="en-US" sz="1800" dirty="0" smtClean="0">
              <a:latin typeface="Times New Roman" pitchFamily="18" charset="0"/>
              <a:cs typeface="Times New Roman" pitchFamily="18" charset="0"/>
            </a:endParaRPr>
          </a:p>
          <a:p>
            <a:r>
              <a:rPr lang="en-US" sz="1400" dirty="0" err="1" smtClean="0">
                <a:latin typeface="Times New Roman" pitchFamily="18" charset="0"/>
                <a:cs typeface="Times New Roman" pitchFamily="18" charset="0"/>
              </a:rPr>
              <a:t>qâdash</a:t>
            </a:r>
            <a:endParaRPr lang="en-US" sz="1400" dirty="0" smtClean="0">
              <a:latin typeface="Times New Roman" pitchFamily="18" charset="0"/>
              <a:cs typeface="Times New Roman" pitchFamily="18" charset="0"/>
            </a:endParaRPr>
          </a:p>
          <a:p>
            <a:r>
              <a:rPr lang="en-US" sz="1400" b="1" dirty="0" smtClean="0">
                <a:latin typeface="Times New Roman" pitchFamily="18" charset="0"/>
                <a:cs typeface="Times New Roman" pitchFamily="18" charset="0"/>
              </a:rPr>
              <a:t>Total KJV Occurrences: 174</a:t>
            </a:r>
          </a:p>
          <a:p>
            <a:r>
              <a:rPr lang="en-US" sz="1400" b="1" dirty="0" smtClean="0">
                <a:latin typeface="Times New Roman" pitchFamily="18" charset="0"/>
                <a:cs typeface="Times New Roman" pitchFamily="18" charset="0"/>
              </a:rPr>
              <a:t>sanctify, 64</a:t>
            </a:r>
          </a:p>
          <a:p>
            <a:r>
              <a:rPr lang="en-US" sz="1400" u="sng" dirty="0" smtClean="0">
                <a:latin typeface="Times New Roman" pitchFamily="18" charset="0"/>
                <a:cs typeface="Times New Roman" pitchFamily="18" charset="0"/>
              </a:rPr>
              <a:t>Exo_13:2, Exo_19:10, Exo_19:22-23 (2), Exo_28:41, Exo_29:27, Exo_29:33, Exo_29:36-37 (2), Exo_29:44 (2), Exo_30:29, Exo_31:13, Exo_40:10-11 (2), Exo_40:13, Lev_8:11-12 (2), Lev_11:44, Lev_21:7-8 (4), Lev_21:15, Lev_21:23, Lev_22:9, Lev_22:16, Lev_27:14, Lev_27:16-18 (3), Lev_27:22, Lev_27:26, Num_11:18, Num_20:12, Num_27:14, Deu_5:12, Deu_15:19, Jos_3:5, Jos_7:13 (2), 1Sa_16:5, 1Ch_23:12-13 (2), 2Ch_29:5 (2), 2Ch_29:17, 2Ch_29:34, 2Ch_30:17, 2Ch_35:6, Neh_13:22, Isa_8:13, Isa_29:23 (2), Isa_66:17, Eze_20:12, Eze_36:23, Eze_37:28, Eze_38:23, Eze_46:19-20 (2), Joe_2:14-16 (3)</a:t>
            </a:r>
            <a:endParaRPr lang="en-US" sz="1050" b="1" dirty="0" smtClean="0">
              <a:latin typeface="Times New Roman" pitchFamily="18" charset="0"/>
              <a:cs typeface="Times New Roman" pitchFamily="18" charset="0"/>
            </a:endParaRPr>
          </a:p>
        </p:txBody>
      </p:sp>
      <p:sp>
        <p:nvSpPr>
          <p:cNvPr id="5" name="Content Placeholder 4"/>
          <p:cNvSpPr>
            <a:spLocks noGrp="1"/>
          </p:cNvSpPr>
          <p:nvPr>
            <p:ph sz="half" idx="2"/>
          </p:nvPr>
        </p:nvSpPr>
        <p:spPr>
          <a:xfrm>
            <a:off x="4648200" y="1600200"/>
            <a:ext cx="4038600" cy="4724400"/>
          </a:xfrm>
        </p:spPr>
        <p:txBody>
          <a:bodyPr>
            <a:noAutofit/>
          </a:bodyPr>
          <a:lstStyle/>
          <a:p>
            <a:r>
              <a:rPr lang="en-US" sz="1400" b="1" dirty="0" smtClean="0">
                <a:latin typeface="Times New Roman" pitchFamily="18" charset="0"/>
                <a:cs typeface="Times New Roman" pitchFamily="18" charset="0"/>
              </a:rPr>
              <a:t>sanctified, 45</a:t>
            </a:r>
          </a:p>
          <a:p>
            <a:r>
              <a:rPr lang="en-US" sz="1400" u="sng" dirty="0" smtClean="0">
                <a:latin typeface="Times New Roman" pitchFamily="18" charset="0"/>
                <a:cs typeface="Times New Roman" pitchFamily="18" charset="0"/>
              </a:rPr>
              <a:t>Gen_2:3, Exo_19:14, Exo_29:43, Lev_8:10, Lev_8:15, Lev_8:30, Lev_10:3, Lev_27:15, Lev_27:19, Num_7:1 (2), Num_8:17, Num_20:13, 1Sa_7:1, 1Sa_21:5 (2), 1Ch_15:14, 2Ch_5:11, 2Ch_7:16, 2Ch_7:20, 2Ch_29:15, 2Ch_29:17, 2Ch_29:19, 2Ch_29:34, 2Ch_30:3, 2Ch_30:8, 2Ch_30:15, 2Ch_30:17, 2Ch_30:24, 2Ch_31:18, Neh_3:1 (2), Neh_12:47 (2), Job_1:5, Isa_5:16, Isa_13:3, Jer_1:5, Eze_20:41, Eze_28:22, Eze_28:25, Eze_36:23, Eze_38:16, Eze_39:27, Eze_48:11</a:t>
            </a:r>
          </a:p>
          <a:p>
            <a:r>
              <a:rPr lang="en-US" sz="1400" b="1" dirty="0" smtClean="0">
                <a:latin typeface="Times New Roman" pitchFamily="18" charset="0"/>
                <a:cs typeface="Times New Roman" pitchFamily="18" charset="0"/>
              </a:rPr>
              <a:t>hallow, 15</a:t>
            </a:r>
          </a:p>
          <a:p>
            <a:r>
              <a:rPr lang="en-US" sz="1400" u="sng" dirty="0" smtClean="0">
                <a:latin typeface="Times New Roman" pitchFamily="18" charset="0"/>
                <a:cs typeface="Times New Roman" pitchFamily="18" charset="0"/>
              </a:rPr>
              <a:t>Exo_28:38, Exo_29:1, Exo_40:9, Lev_16:19, Lev_22:2-3 (2), Lev_22:32, Num_6:10-11 (2), 1Ki_8:64, Jer_17:22, Jer_17:24, Jer_17:27, Eze_20:20, Eze_44:24</a:t>
            </a:r>
          </a:p>
          <a:p>
            <a:r>
              <a:rPr lang="en-US" sz="1400" b="1" dirty="0" smtClean="0">
                <a:latin typeface="Times New Roman" pitchFamily="18" charset="0"/>
                <a:cs typeface="Times New Roman" pitchFamily="18" charset="0"/>
              </a:rPr>
              <a:t>hallowed, 10</a:t>
            </a:r>
          </a:p>
          <a:p>
            <a:r>
              <a:rPr lang="pt-BR" sz="1400" u="sng" dirty="0" smtClean="0">
                <a:latin typeface="Times New Roman" pitchFamily="18" charset="0"/>
                <a:cs typeface="Times New Roman" pitchFamily="18" charset="0"/>
              </a:rPr>
              <a:t>Exo_20:11, Exo_29:21, Lev_22:32, Num_3:13, Num_16:37-38 (2), 1Ki_9:3, 1Ki_9:7, 2Ch_7:7, 2Ch_36:14</a:t>
            </a:r>
          </a:p>
          <a:p>
            <a:endParaRPr lang="en-US" sz="1400" u="sng" dirty="0" smtClean="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smtClean="0">
                <a:solidFill>
                  <a:srgbClr val="7030A0"/>
                </a:solidFill>
                <a:latin typeface="Times New Roman" pitchFamily="18" charset="0"/>
                <a:cs typeface="Times New Roman" pitchFamily="18" charset="0"/>
              </a:rPr>
              <a:t>King James Concordance cont</a:t>
            </a:r>
            <a:endParaRPr lang="en-US" dirty="0">
              <a:solidFill>
                <a:srgbClr val="7030A0"/>
              </a:solidFill>
            </a:endParaRPr>
          </a:p>
        </p:txBody>
      </p:sp>
      <p:sp>
        <p:nvSpPr>
          <p:cNvPr id="5" name="Content Placeholder 4"/>
          <p:cNvSpPr>
            <a:spLocks noGrp="1"/>
          </p:cNvSpPr>
          <p:nvPr>
            <p:ph sz="half" idx="1"/>
          </p:nvPr>
        </p:nvSpPr>
        <p:spPr/>
        <p:txBody>
          <a:bodyPr>
            <a:normAutofit fontScale="55000" lnSpcReduction="20000"/>
          </a:bodyPr>
          <a:lstStyle/>
          <a:p>
            <a:r>
              <a:rPr lang="en-US" b="1" dirty="0" smtClean="0">
                <a:latin typeface="Times New Roman" pitchFamily="18" charset="0"/>
                <a:cs typeface="Times New Roman" pitchFamily="18" charset="0"/>
              </a:rPr>
              <a:t>dedicated, 7</a:t>
            </a:r>
          </a:p>
          <a:p>
            <a:r>
              <a:rPr lang="sv-SE" u="sng" dirty="0" smtClean="0">
                <a:latin typeface="Times New Roman" pitchFamily="18" charset="0"/>
                <a:cs typeface="Times New Roman" pitchFamily="18" charset="0"/>
              </a:rPr>
              <a:t>Jdg_17:3, 2Sa_8:11, 2Ki_12:18, 1Ch_18:11, 1Ch_26:26, 1Ch_26:28 (2)</a:t>
            </a:r>
            <a:endParaRPr lang="en-US" b="1"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holy, 7</a:t>
            </a:r>
          </a:p>
          <a:p>
            <a:r>
              <a:rPr lang="en-US" u="sng" dirty="0" smtClean="0">
                <a:latin typeface="Times New Roman" pitchFamily="18" charset="0"/>
                <a:cs typeface="Times New Roman" pitchFamily="18" charset="0"/>
              </a:rPr>
              <a:t>Exo_20:8, Exo_30:29, Lev_6:18, Lev_6:27, Isa_30:29, Eze_7:24, Hag_2:12</a:t>
            </a:r>
          </a:p>
          <a:p>
            <a:r>
              <a:rPr lang="en-US" b="1" dirty="0" smtClean="0">
                <a:latin typeface="Times New Roman" pitchFamily="18" charset="0"/>
                <a:cs typeface="Times New Roman" pitchFamily="18" charset="0"/>
              </a:rPr>
              <a:t>prepare, 7</a:t>
            </a:r>
            <a:endParaRPr lang="en-US" u="sng" dirty="0" smtClean="0">
              <a:latin typeface="Times New Roman" pitchFamily="18" charset="0"/>
              <a:cs typeface="Times New Roman" pitchFamily="18" charset="0"/>
            </a:endParaRPr>
          </a:p>
          <a:p>
            <a:r>
              <a:rPr lang="en-US" u="sng" dirty="0" smtClean="0">
                <a:latin typeface="Times New Roman" pitchFamily="18" charset="0"/>
                <a:cs typeface="Times New Roman" pitchFamily="18" charset="0"/>
              </a:rPr>
              <a:t>Jer_6:4, Jer_12:3, Jer_22:7, Jer_51:27-28 (2), Joe_3:9, Mic_3:5</a:t>
            </a:r>
          </a:p>
          <a:p>
            <a:r>
              <a:rPr lang="en-US" b="1" dirty="0" smtClean="0">
                <a:latin typeface="Times New Roman" pitchFamily="18" charset="0"/>
                <a:cs typeface="Times New Roman" pitchFamily="18" charset="0"/>
              </a:rPr>
              <a:t>consecrated, 4</a:t>
            </a:r>
          </a:p>
          <a:p>
            <a:r>
              <a:rPr lang="en-US" u="sng" dirty="0" smtClean="0">
                <a:latin typeface="Times New Roman" pitchFamily="18" charset="0"/>
                <a:cs typeface="Times New Roman" pitchFamily="18" charset="0"/>
              </a:rPr>
              <a:t>2Ch_26:18, 2Ch_29:33, 2Ch_31:6, Ezr_3:5</a:t>
            </a:r>
          </a:p>
          <a:p>
            <a:r>
              <a:rPr lang="en-US" b="1" dirty="0" smtClean="0">
                <a:latin typeface="Times New Roman" pitchFamily="18" charset="0"/>
                <a:cs typeface="Times New Roman" pitchFamily="18" charset="0"/>
              </a:rPr>
              <a:t>dedicate, 3</a:t>
            </a:r>
          </a:p>
          <a:p>
            <a:r>
              <a:rPr lang="en-US" u="sng" dirty="0" smtClean="0">
                <a:latin typeface="Times New Roman" pitchFamily="18" charset="0"/>
                <a:cs typeface="Times New Roman" pitchFamily="18" charset="0"/>
              </a:rPr>
              <a:t>2Sa_8:11, 1Ch_26:27, 2Ch_2:4</a:t>
            </a:r>
          </a:p>
          <a:p>
            <a:r>
              <a:rPr lang="en-US" b="1" dirty="0" smtClean="0">
                <a:latin typeface="Times New Roman" pitchFamily="18" charset="0"/>
                <a:cs typeface="Times New Roman" pitchFamily="18" charset="0"/>
              </a:rPr>
              <a:t>consecrate, 2</a:t>
            </a:r>
          </a:p>
          <a:p>
            <a:r>
              <a:rPr lang="en-US" u="sng" dirty="0" smtClean="0">
                <a:latin typeface="Times New Roman" pitchFamily="18" charset="0"/>
                <a:cs typeface="Times New Roman" pitchFamily="18" charset="0"/>
              </a:rPr>
              <a:t>Exo_28:3, Exo_30:30</a:t>
            </a:r>
          </a:p>
          <a:p>
            <a:r>
              <a:rPr lang="en-US" b="1" dirty="0" smtClean="0">
                <a:latin typeface="Times New Roman" pitchFamily="18" charset="0"/>
                <a:cs typeface="Times New Roman" pitchFamily="18" charset="0"/>
              </a:rPr>
              <a:t>appointed, 1</a:t>
            </a:r>
          </a:p>
          <a:p>
            <a:r>
              <a:rPr lang="en-US" u="sng" dirty="0" smtClean="0">
                <a:latin typeface="Times New Roman" pitchFamily="18" charset="0"/>
                <a:cs typeface="Times New Roman" pitchFamily="18" charset="0"/>
              </a:rPr>
              <a:t>Jos_20:7</a:t>
            </a:r>
          </a:p>
          <a:p>
            <a:r>
              <a:rPr lang="en-US" b="1" dirty="0" smtClean="0">
                <a:latin typeface="Times New Roman" pitchFamily="18" charset="0"/>
                <a:cs typeface="Times New Roman" pitchFamily="18" charset="0"/>
              </a:rPr>
              <a:t>bid, 1</a:t>
            </a:r>
          </a:p>
          <a:p>
            <a:r>
              <a:rPr lang="en-US" u="sng" dirty="0" smtClean="0">
                <a:latin typeface="Times New Roman" pitchFamily="18" charset="0"/>
                <a:cs typeface="Times New Roman" pitchFamily="18" charset="0"/>
              </a:rPr>
              <a:t>Zep_1:7 (2)</a:t>
            </a:r>
          </a:p>
        </p:txBody>
      </p:sp>
      <p:sp>
        <p:nvSpPr>
          <p:cNvPr id="6" name="Content Placeholder 5"/>
          <p:cNvSpPr>
            <a:spLocks noGrp="1"/>
          </p:cNvSpPr>
          <p:nvPr>
            <p:ph sz="half" idx="2"/>
          </p:nvPr>
        </p:nvSpPr>
        <p:spPr/>
        <p:txBody>
          <a:bodyPr>
            <a:normAutofit fontScale="55000" lnSpcReduction="20000"/>
          </a:bodyPr>
          <a:lstStyle/>
          <a:p>
            <a:r>
              <a:rPr lang="en-US" b="1" dirty="0" smtClean="0">
                <a:latin typeface="Times New Roman" pitchFamily="18" charset="0"/>
                <a:cs typeface="Times New Roman" pitchFamily="18" charset="0"/>
              </a:rPr>
              <a:t>defiled, 1</a:t>
            </a:r>
          </a:p>
          <a:p>
            <a:r>
              <a:rPr lang="en-US" u="sng" dirty="0" smtClean="0">
                <a:latin typeface="Times New Roman" pitchFamily="18" charset="0"/>
                <a:cs typeface="Times New Roman" pitchFamily="18" charset="0"/>
              </a:rPr>
              <a:t>Deu_22:9</a:t>
            </a:r>
          </a:p>
          <a:p>
            <a:r>
              <a:rPr lang="en-US" b="1" dirty="0" smtClean="0">
                <a:latin typeface="Times New Roman" pitchFamily="18" charset="0"/>
                <a:cs typeface="Times New Roman" pitchFamily="18" charset="0"/>
              </a:rPr>
              <a:t>holier, 1</a:t>
            </a:r>
          </a:p>
          <a:p>
            <a:r>
              <a:rPr lang="en-US" u="sng" dirty="0" smtClean="0">
                <a:latin typeface="Times New Roman" pitchFamily="18" charset="0"/>
                <a:cs typeface="Times New Roman" pitchFamily="18" charset="0"/>
              </a:rPr>
              <a:t>Isa_65:5</a:t>
            </a:r>
          </a:p>
          <a:p>
            <a:r>
              <a:rPr lang="en-US" b="1" dirty="0" smtClean="0">
                <a:latin typeface="Times New Roman" pitchFamily="18" charset="0"/>
                <a:cs typeface="Times New Roman" pitchFamily="18" charset="0"/>
              </a:rPr>
              <a:t>keep, 1</a:t>
            </a:r>
          </a:p>
          <a:p>
            <a:r>
              <a:rPr lang="en-US" u="sng" dirty="0" smtClean="0">
                <a:latin typeface="Times New Roman" pitchFamily="18" charset="0"/>
                <a:cs typeface="Times New Roman" pitchFamily="18" charset="0"/>
              </a:rPr>
              <a:t>Exo_20:8</a:t>
            </a:r>
          </a:p>
          <a:p>
            <a:r>
              <a:rPr lang="en-US" b="1" dirty="0" smtClean="0">
                <a:latin typeface="Times New Roman" pitchFamily="18" charset="0"/>
                <a:cs typeface="Times New Roman" pitchFamily="18" charset="0"/>
              </a:rPr>
              <a:t>kept, 1</a:t>
            </a:r>
          </a:p>
          <a:p>
            <a:r>
              <a:rPr lang="en-US" u="sng" dirty="0" smtClean="0">
                <a:latin typeface="Times New Roman" pitchFamily="18" charset="0"/>
                <a:cs typeface="Times New Roman" pitchFamily="18" charset="0"/>
              </a:rPr>
              <a:t>Isa_30:29</a:t>
            </a:r>
          </a:p>
          <a:p>
            <a:r>
              <a:rPr lang="en-US" b="1" dirty="0" smtClean="0">
                <a:latin typeface="Times New Roman" pitchFamily="18" charset="0"/>
                <a:cs typeface="Times New Roman" pitchFamily="18" charset="0"/>
              </a:rPr>
              <a:t>me, 1</a:t>
            </a:r>
          </a:p>
          <a:p>
            <a:r>
              <a:rPr lang="en-US" u="sng" dirty="0" smtClean="0">
                <a:latin typeface="Times New Roman" pitchFamily="18" charset="0"/>
                <a:cs typeface="Times New Roman" pitchFamily="18" charset="0"/>
              </a:rPr>
              <a:t>Deu_32:51</a:t>
            </a:r>
          </a:p>
          <a:p>
            <a:r>
              <a:rPr lang="en-US" b="1" dirty="0" smtClean="0">
                <a:latin typeface="Times New Roman" pitchFamily="18" charset="0"/>
                <a:cs typeface="Times New Roman" pitchFamily="18" charset="0"/>
              </a:rPr>
              <a:t>proclaim, 1</a:t>
            </a:r>
          </a:p>
          <a:p>
            <a:r>
              <a:rPr lang="en-US" u="sng" dirty="0" smtClean="0">
                <a:latin typeface="Times New Roman" pitchFamily="18" charset="0"/>
                <a:cs typeface="Times New Roman" pitchFamily="18" charset="0"/>
              </a:rPr>
              <a:t>2Ki_10:20</a:t>
            </a:r>
          </a:p>
          <a:p>
            <a:r>
              <a:rPr lang="en-US" b="1" dirty="0" smtClean="0">
                <a:latin typeface="Times New Roman" pitchFamily="18" charset="0"/>
                <a:cs typeface="Times New Roman" pitchFamily="18" charset="0"/>
              </a:rPr>
              <a:t>purified, 1</a:t>
            </a:r>
          </a:p>
          <a:p>
            <a:r>
              <a:rPr lang="en-US" u="sng" dirty="0" smtClean="0">
                <a:latin typeface="Times New Roman" pitchFamily="18" charset="0"/>
                <a:cs typeface="Times New Roman" pitchFamily="18" charset="0"/>
              </a:rPr>
              <a:t>2Sa_11:4</a:t>
            </a:r>
          </a:p>
          <a:p>
            <a:r>
              <a:rPr lang="en-US" b="1" dirty="0" smtClean="0">
                <a:latin typeface="Times New Roman" pitchFamily="18" charset="0"/>
                <a:cs typeface="Times New Roman" pitchFamily="18" charset="0"/>
              </a:rPr>
              <a:t>wholly, 1</a:t>
            </a:r>
          </a:p>
          <a:p>
            <a:r>
              <a:rPr lang="en-US" u="sng" dirty="0" smtClean="0">
                <a:latin typeface="Times New Roman" pitchFamily="18" charset="0"/>
                <a:cs typeface="Times New Roman" pitchFamily="18" charset="0"/>
              </a:rPr>
              <a:t>Jdg_17:3</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Micah 6.6-8</a:t>
            </a:r>
            <a:endParaRPr lang="en-US" dirty="0"/>
          </a:p>
        </p:txBody>
      </p:sp>
      <p:sp>
        <p:nvSpPr>
          <p:cNvPr id="3" name="Content Placeholder 2"/>
          <p:cNvSpPr>
            <a:spLocks noGrp="1"/>
          </p:cNvSpPr>
          <p:nvPr>
            <p:ph idx="1"/>
          </p:nvPr>
        </p:nvSpPr>
        <p:spPr>
          <a:xfrm>
            <a:off x="457200" y="2133600"/>
            <a:ext cx="8229600" cy="3992563"/>
          </a:xfrm>
        </p:spPr>
        <p:txBody>
          <a:bodyPr>
            <a:normAutofit fontScale="85000" lnSpcReduction="10000"/>
          </a:bodyPr>
          <a:lstStyle/>
          <a:p>
            <a:r>
              <a:rPr lang="en-US" i="1" dirty="0" smtClean="0">
                <a:latin typeface="Times New Roman" pitchFamily="18" charset="0"/>
                <a:cs typeface="Times New Roman" pitchFamily="18" charset="0"/>
              </a:rPr>
              <a:t>Wherewith shall I come before the LORD, [and] bow myself before the high God? shall I come before him with burnt offerings, with calves of a year old? </a:t>
            </a:r>
          </a:p>
          <a:p>
            <a:r>
              <a:rPr lang="en-US" i="1" dirty="0" smtClean="0">
                <a:latin typeface="Times New Roman" pitchFamily="18" charset="0"/>
                <a:cs typeface="Times New Roman" pitchFamily="18" charset="0"/>
              </a:rPr>
              <a:t>Will the LORD be pleased with thousands of rams, [or] with ten thousands of rivers of oil? shall I give my firstborn [for] my transgression, the fruit of my body [for] the sin of my soul? </a:t>
            </a:r>
          </a:p>
          <a:p>
            <a:r>
              <a:rPr lang="en-US" i="1" dirty="0" smtClean="0">
                <a:latin typeface="Times New Roman" pitchFamily="18" charset="0"/>
                <a:cs typeface="Times New Roman" pitchFamily="18" charset="0"/>
              </a:rPr>
              <a:t>He hath </a:t>
            </a:r>
            <a:r>
              <a:rPr lang="en-US" i="1" dirty="0" err="1" smtClean="0">
                <a:latin typeface="Times New Roman" pitchFamily="18" charset="0"/>
                <a:cs typeface="Times New Roman" pitchFamily="18" charset="0"/>
              </a:rPr>
              <a:t>shewed</a:t>
            </a:r>
            <a:r>
              <a:rPr lang="en-US" i="1" dirty="0" smtClean="0">
                <a:latin typeface="Times New Roman" pitchFamily="18" charset="0"/>
                <a:cs typeface="Times New Roman" pitchFamily="18" charset="0"/>
              </a:rPr>
              <a:t> thee, O man, what [is] good; and what doth the LORD require of thee, but to do justly, and to love mercy, and to walk humbly with thy God?</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17.17</a:t>
            </a:r>
            <a:endParaRPr lang="en-US" dirty="0"/>
          </a:p>
        </p:txBody>
      </p:sp>
      <p:sp>
        <p:nvSpPr>
          <p:cNvPr id="3" name="Content Placeholder 2"/>
          <p:cNvSpPr>
            <a:spLocks noGrp="1"/>
          </p:cNvSpPr>
          <p:nvPr>
            <p:ph idx="1"/>
          </p:nvPr>
        </p:nvSpPr>
        <p:spPr>
          <a:xfrm>
            <a:off x="457200" y="2971800"/>
            <a:ext cx="8229600" cy="3154363"/>
          </a:xfrm>
        </p:spPr>
        <p:txBody>
          <a:bodyPr/>
          <a:lstStyle/>
          <a:p>
            <a:r>
              <a:rPr lang="en-US" i="1" dirty="0" smtClean="0">
                <a:latin typeface="Times New Roman" pitchFamily="18" charset="0"/>
                <a:cs typeface="Times New Roman" pitchFamily="18" charset="0"/>
              </a:rPr>
              <a:t>Sanctify</a:t>
            </a:r>
            <a:r>
              <a:rPr lang="en-US" i="1" dirty="0" smtClean="0">
                <a:solidFill>
                  <a:srgbClr val="00206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them through thy truth: thy word is truth.</a:t>
            </a:r>
            <a:endParaRPr lang="en-US" i="1"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John 17.19</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And for their sakes I sanctify myself, that they also might be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through the truth.</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20.32</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And now, brethren, I commend you to God, and to the word of his grace, which is able to build you up, and to give you an inheritance among all them which are sanctified.</a:t>
            </a:r>
            <a:r>
              <a:rPr lang="en-US" i="1" dirty="0" smtClean="0">
                <a:solidFill>
                  <a:srgbClr val="002060"/>
                </a:solidFill>
                <a:latin typeface="Times New Roman" pitchFamily="18" charset="0"/>
                <a:cs typeface="Times New Roman" pitchFamily="18" charset="0"/>
              </a:rPr>
              <a:t> **</a:t>
            </a:r>
            <a:endParaRPr lang="en-US" i="1" dirty="0" smtClean="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Acts 26.18</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To open their eyes, [and] to turn [them] from darkness to light, and [from] the power of Satan unto God, that they may receive forgiveness of sins, and inheritance among them which are sanctified </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by faith that is in me.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Romans 15.16</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latin typeface="Times New Roman" pitchFamily="18" charset="0"/>
                <a:cs typeface="Times New Roman" pitchFamily="18" charset="0"/>
              </a:rPr>
              <a:t>That I should be the minister of Jesus Christ to the Gentiles, ministering the gospel of God, that the offering up of the Gentiles might be acceptable, being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by the Holy Ghost.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1.2</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Unto the church of God which is at Corinth, to them that are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in Christ Jesus, called [to be] saints, with all that in every place call upon the name of Jesus Christ our Lord, both theirs and ours: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1.30</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But of him are ye in Christ Jesus, who of God is made unto us wisdom, and righteousness, and sanctification,</a:t>
            </a:r>
            <a:r>
              <a:rPr lang="en-US" i="1" dirty="0" smtClean="0">
                <a:solidFill>
                  <a:schemeClr val="accent6">
                    <a:lumMod val="75000"/>
                  </a:schemeClr>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and redemption: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Corinthians 6.11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And such were some of you: but ye are washed, but ye are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but ye are justified in the name of the Lord Jesus, and by the Spirit of our God.</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Ephesians 5.26</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That he might sanctify</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and cleanse it with the washing of water by the word,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Thessalonians 5.23</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And the very God of peace sanctify</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you wholly; and [I pray God] your whole spirit and soul and body be preserved blameless unto the coming of our Lord Jesus Christ.</a:t>
            </a:r>
            <a:endParaRPr lang="en-US" i="1"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Thessalonians 2.13</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latin typeface="Times New Roman" pitchFamily="18" charset="0"/>
                <a:cs typeface="Times New Roman" pitchFamily="18" charset="0"/>
              </a:rPr>
              <a:t>But we are bound to give thanks </a:t>
            </a:r>
            <a:r>
              <a:rPr lang="en-US" i="1" dirty="0" err="1" smtClean="0">
                <a:latin typeface="Times New Roman" pitchFamily="18" charset="0"/>
                <a:cs typeface="Times New Roman" pitchFamily="18" charset="0"/>
              </a:rPr>
              <a:t>alway</a:t>
            </a:r>
            <a:r>
              <a:rPr lang="en-US" i="1" dirty="0" smtClean="0">
                <a:latin typeface="Times New Roman" pitchFamily="18" charset="0"/>
                <a:cs typeface="Times New Roman" pitchFamily="18" charset="0"/>
              </a:rPr>
              <a:t> to God for you, brethren beloved of the Lord, because God hath from the beginning chosen you to salvation through sanctification</a:t>
            </a:r>
            <a:r>
              <a:rPr lang="en-US" i="1" dirty="0" smtClean="0">
                <a:solidFill>
                  <a:schemeClr val="accent6">
                    <a:lumMod val="75000"/>
                  </a:schemeClr>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of the Spirit and belief of the truth:</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Timothy 4.5</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For it is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by the word of God and prayer.</a:t>
            </a:r>
            <a:endParaRPr lang="en-US" i="1" dirty="0">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II Timothy 2.21</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latin typeface="Times New Roman" pitchFamily="18" charset="0"/>
                <a:cs typeface="Times New Roman" pitchFamily="18" charset="0"/>
              </a:rPr>
              <a:t>If a man therefore purge himself from these, he shall be a vessel unto </a:t>
            </a:r>
            <a:r>
              <a:rPr lang="en-US" i="1" dirty="0" err="1" smtClean="0">
                <a:latin typeface="Times New Roman" pitchFamily="18" charset="0"/>
                <a:cs typeface="Times New Roman" pitchFamily="18" charset="0"/>
              </a:rPr>
              <a:t>honour</a:t>
            </a:r>
            <a:r>
              <a:rPr lang="en-US" i="1" dirty="0" smtClean="0">
                <a:latin typeface="Times New Roman" pitchFamily="18" charset="0"/>
                <a:cs typeface="Times New Roman" pitchFamily="18" charset="0"/>
              </a:rPr>
              <a:t>,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and meet for the master's use, [and] prepared unto every good work.</a:t>
            </a:r>
            <a:endParaRPr lang="en-US" i="1"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831975"/>
          </a:xfrm>
        </p:spPr>
        <p:txBody>
          <a:bodyPr>
            <a:normAutofit fontScale="90000"/>
          </a:bodyPr>
          <a:lstStyle/>
          <a:p>
            <a:pPr eaLnBrk="1" hangingPunct="1"/>
            <a:r>
              <a:rPr lang="en-US" sz="6700"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Sanctification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2.11</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743200"/>
            <a:ext cx="8229600" cy="3382963"/>
          </a:xfrm>
        </p:spPr>
        <p:txBody>
          <a:bodyPr/>
          <a:lstStyle/>
          <a:p>
            <a:r>
              <a:rPr lang="en-US" i="1" dirty="0" smtClean="0">
                <a:latin typeface="Times New Roman" pitchFamily="18" charset="0"/>
                <a:cs typeface="Times New Roman" pitchFamily="18" charset="0"/>
              </a:rPr>
              <a:t>For both he that </a:t>
            </a:r>
            <a:r>
              <a:rPr lang="en-US" i="1" dirty="0" err="1" smtClean="0">
                <a:latin typeface="Times New Roman" pitchFamily="18" charset="0"/>
                <a:cs typeface="Times New Roman" pitchFamily="18" charset="0"/>
              </a:rPr>
              <a:t>sanctifieth</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and they who are sanctified [are] all of one: for which cause he is not ashamed to call them brethren,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10.10</a:t>
            </a:r>
            <a:endParaRPr lang="en-US" dirty="0"/>
          </a:p>
        </p:txBody>
      </p:sp>
      <p:sp>
        <p:nvSpPr>
          <p:cNvPr id="3" name="Content Placeholder 2"/>
          <p:cNvSpPr>
            <a:spLocks noGrp="1"/>
          </p:cNvSpPr>
          <p:nvPr>
            <p:ph idx="1"/>
          </p:nvPr>
        </p:nvSpPr>
        <p:spPr>
          <a:xfrm>
            <a:off x="457200" y="2819400"/>
            <a:ext cx="8229600" cy="3306763"/>
          </a:xfrm>
        </p:spPr>
        <p:txBody>
          <a:bodyPr/>
          <a:lstStyle/>
          <a:p>
            <a:r>
              <a:rPr lang="en-US" i="1" dirty="0" smtClean="0">
                <a:latin typeface="Times New Roman" pitchFamily="18" charset="0"/>
                <a:cs typeface="Times New Roman" pitchFamily="18" charset="0"/>
              </a:rPr>
              <a:t>By the which will we are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through the offering of the body of Jesus Christ once [for all].</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10.14</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For by one offering he hath perfected for ever them that are sanctified.</a:t>
            </a:r>
            <a:r>
              <a:rPr lang="en-US" i="1" dirty="0" smtClean="0">
                <a:solidFill>
                  <a:srgbClr val="002060"/>
                </a:solidFill>
                <a:latin typeface="Times New Roman" pitchFamily="18" charset="0"/>
                <a:cs typeface="Times New Roman" pitchFamily="18" charset="0"/>
              </a:rPr>
              <a:t> **</a:t>
            </a:r>
            <a:endParaRPr lang="en-US" i="1"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10.29</a:t>
            </a:r>
            <a:endParaRPr lang="en-US" dirty="0"/>
          </a:p>
        </p:txBody>
      </p:sp>
      <p:sp>
        <p:nvSpPr>
          <p:cNvPr id="3" name="Content Placeholder 2"/>
          <p:cNvSpPr>
            <a:spLocks noGrp="1"/>
          </p:cNvSpPr>
          <p:nvPr>
            <p:ph idx="1"/>
          </p:nvPr>
        </p:nvSpPr>
        <p:spPr/>
        <p:txBody>
          <a:bodyPr/>
          <a:lstStyle/>
          <a:p>
            <a:r>
              <a:rPr lang="en-US" i="1" dirty="0" smtClean="0">
                <a:latin typeface="Times New Roman" pitchFamily="18" charset="0"/>
                <a:cs typeface="Times New Roman" pitchFamily="18" charset="0"/>
              </a:rPr>
              <a:t>Of how much sorer punishment, suppose ye, shall he be thought worthy, who hath trodden under foot the Son of God, and hath counted the blood of the covenant, wherewith he was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an unholy thing, and hath done despite unto the Spirit of grace?</a:t>
            </a:r>
            <a:endParaRPr lang="en-US" i="1"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Hebrews 13.12</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latin typeface="Times New Roman" pitchFamily="18" charset="0"/>
                <a:cs typeface="Times New Roman" pitchFamily="18" charset="0"/>
              </a:rPr>
              <a:t>Wherefore Jesus also, that he might sanctify</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the people with his own blood, suffered without the gate.</a:t>
            </a:r>
            <a:endParaRPr lang="en-US" i="1" dirty="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i="1" dirty="0" smtClean="0">
                <a:latin typeface="Times New Roman" pitchFamily="18" charset="0"/>
                <a:cs typeface="Times New Roman" pitchFamily="18" charset="0"/>
              </a:rPr>
              <a:t>I Peter 1.1-2</a:t>
            </a:r>
            <a:endParaRPr lang="en-US" dirty="0" smtClean="0"/>
          </a:p>
        </p:txBody>
      </p:sp>
      <p:sp>
        <p:nvSpPr>
          <p:cNvPr id="16387" name="Content Placeholder 2"/>
          <p:cNvSpPr>
            <a:spLocks noGrp="1"/>
          </p:cNvSpPr>
          <p:nvPr>
            <p:ph idx="1"/>
          </p:nvPr>
        </p:nvSpPr>
        <p:spPr>
          <a:xfrm>
            <a:off x="457200" y="2133600"/>
            <a:ext cx="8229600" cy="3992563"/>
          </a:xfrm>
        </p:spPr>
        <p:txBody>
          <a:bodyPr/>
          <a:lstStyle/>
          <a:p>
            <a:r>
              <a:rPr lang="en-US" sz="2800" i="1" dirty="0" smtClean="0">
                <a:latin typeface="Times New Roman" pitchFamily="18" charset="0"/>
                <a:cs typeface="Times New Roman" pitchFamily="18" charset="0"/>
              </a:rPr>
              <a:t>Peter, an apostle of Jesus Christ, to the strangers scattered throughout Pontus, Galatia, Cappadocia, Asia, and Bithynia, </a:t>
            </a:r>
          </a:p>
          <a:p>
            <a:r>
              <a:rPr lang="en-US" sz="2800" i="1" dirty="0" smtClean="0">
                <a:latin typeface="Times New Roman" pitchFamily="18" charset="0"/>
                <a:cs typeface="Times New Roman" pitchFamily="18" charset="0"/>
              </a:rPr>
              <a:t>Elect according to the foreknowledge of God the Father, through sanctification</a:t>
            </a:r>
            <a:r>
              <a:rPr lang="en-US" sz="2800" i="1" dirty="0" smtClean="0">
                <a:solidFill>
                  <a:schemeClr val="accent6">
                    <a:lumMod val="75000"/>
                  </a:schemeClr>
                </a:solidFill>
                <a:latin typeface="Times New Roman" pitchFamily="18" charset="0"/>
                <a:cs typeface="Times New Roman" pitchFamily="18" charset="0"/>
              </a:rPr>
              <a:t> **</a:t>
            </a:r>
            <a:r>
              <a:rPr lang="en-US" sz="2800" i="1" dirty="0" smtClean="0">
                <a:latin typeface="Times New Roman" pitchFamily="18" charset="0"/>
                <a:cs typeface="Times New Roman" pitchFamily="18" charset="0"/>
              </a:rPr>
              <a:t> of the Spirit, unto obedience and sprinkling of the blood of Jesus Christ: Grace unto you, and peace, be multiplied.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i="1" dirty="0" smtClean="0">
                <a:latin typeface="Times New Roman" pitchFamily="18" charset="0"/>
                <a:cs typeface="Times New Roman" pitchFamily="18" charset="0"/>
              </a:rPr>
              <a:t>I Peter 1.6-9</a:t>
            </a:r>
            <a:endParaRPr lang="en-US" dirty="0" smtClean="0"/>
          </a:p>
        </p:txBody>
      </p:sp>
      <p:sp>
        <p:nvSpPr>
          <p:cNvPr id="17411" name="Content Placeholder 2"/>
          <p:cNvSpPr>
            <a:spLocks noGrp="1"/>
          </p:cNvSpPr>
          <p:nvPr>
            <p:ph idx="1"/>
          </p:nvPr>
        </p:nvSpPr>
        <p:spPr/>
        <p:txBody>
          <a:bodyPr/>
          <a:lstStyle/>
          <a:p>
            <a:r>
              <a:rPr lang="en-US" sz="2400" i="1" dirty="0" smtClean="0">
                <a:latin typeface="Times New Roman" pitchFamily="18" charset="0"/>
                <a:cs typeface="Times New Roman" pitchFamily="18" charset="0"/>
              </a:rPr>
              <a:t>Wherein ye greatly rejoice, though now for a season, if need be, ye are in heaviness through manifold temptations: </a:t>
            </a:r>
          </a:p>
          <a:p>
            <a:r>
              <a:rPr lang="en-US" sz="2400" i="1" dirty="0" smtClean="0">
                <a:latin typeface="Times New Roman" pitchFamily="18" charset="0"/>
                <a:cs typeface="Times New Roman" pitchFamily="18" charset="0"/>
              </a:rPr>
              <a:t>That the trial of your faith, being much more precious than of gold that </a:t>
            </a:r>
            <a:r>
              <a:rPr lang="en-US" sz="2400" i="1" dirty="0" err="1" smtClean="0">
                <a:latin typeface="Times New Roman" pitchFamily="18" charset="0"/>
                <a:cs typeface="Times New Roman" pitchFamily="18" charset="0"/>
              </a:rPr>
              <a:t>perisheth</a:t>
            </a:r>
            <a:r>
              <a:rPr lang="en-US" sz="2400" i="1" dirty="0" smtClean="0">
                <a:latin typeface="Times New Roman" pitchFamily="18" charset="0"/>
                <a:cs typeface="Times New Roman" pitchFamily="18" charset="0"/>
              </a:rPr>
              <a:t>, though it be tried with fire, might be found unto praise and </a:t>
            </a:r>
            <a:r>
              <a:rPr lang="en-US" sz="2400" i="1" dirty="0" err="1" smtClean="0">
                <a:latin typeface="Times New Roman" pitchFamily="18" charset="0"/>
                <a:cs typeface="Times New Roman" pitchFamily="18" charset="0"/>
              </a:rPr>
              <a:t>honour</a:t>
            </a:r>
            <a:r>
              <a:rPr lang="en-US" sz="2400" i="1" dirty="0" smtClean="0">
                <a:latin typeface="Times New Roman" pitchFamily="18" charset="0"/>
                <a:cs typeface="Times New Roman" pitchFamily="18" charset="0"/>
              </a:rPr>
              <a:t> and glory at the appearing of Jesus Christ: </a:t>
            </a:r>
          </a:p>
          <a:p>
            <a:r>
              <a:rPr lang="en-US" sz="2400" i="1" dirty="0" smtClean="0">
                <a:latin typeface="Times New Roman" pitchFamily="18" charset="0"/>
                <a:cs typeface="Times New Roman" pitchFamily="18" charset="0"/>
              </a:rPr>
              <a:t>Whom having not seen, ye love; in whom, though now ye see [him] not, yet believing, ye rejoice with joy unspeakable and full of glory: </a:t>
            </a:r>
          </a:p>
          <a:p>
            <a:r>
              <a:rPr lang="en-US" sz="2400" i="1" dirty="0" smtClean="0">
                <a:latin typeface="Times New Roman" pitchFamily="18" charset="0"/>
                <a:cs typeface="Times New Roman" pitchFamily="18" charset="0"/>
              </a:rPr>
              <a:t>Receiving the end of your faith, [even] the salvation of [your] souls.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i="1" dirty="0" smtClean="0">
                <a:latin typeface="Times New Roman" pitchFamily="18" charset="0"/>
                <a:cs typeface="Times New Roman" pitchFamily="18" charset="0"/>
              </a:rPr>
              <a:t>I Peter 1.16-21</a:t>
            </a:r>
          </a:p>
        </p:txBody>
      </p:sp>
      <p:sp>
        <p:nvSpPr>
          <p:cNvPr id="18435" name="Content Placeholder 2"/>
          <p:cNvSpPr>
            <a:spLocks noGrp="1"/>
          </p:cNvSpPr>
          <p:nvPr>
            <p:ph idx="1"/>
          </p:nvPr>
        </p:nvSpPr>
        <p:spPr/>
        <p:txBody>
          <a:bodyPr/>
          <a:lstStyle/>
          <a:p>
            <a:r>
              <a:rPr lang="en-US" sz="2000" i="1" dirty="0" smtClean="0">
                <a:latin typeface="Times New Roman" pitchFamily="18" charset="0"/>
                <a:cs typeface="Times New Roman" pitchFamily="18" charset="0"/>
              </a:rPr>
              <a:t>Because it is written, Be ye holy; for I am holy. </a:t>
            </a:r>
          </a:p>
          <a:p>
            <a:r>
              <a:rPr lang="en-US" sz="2000" i="1" dirty="0" smtClean="0">
                <a:latin typeface="Times New Roman" pitchFamily="18" charset="0"/>
                <a:cs typeface="Times New Roman" pitchFamily="18" charset="0"/>
              </a:rPr>
              <a:t>And if ye call on the Father, who without respect of persons </a:t>
            </a:r>
            <a:r>
              <a:rPr lang="en-US" sz="2000" i="1" dirty="0" err="1" smtClean="0">
                <a:latin typeface="Times New Roman" pitchFamily="18" charset="0"/>
                <a:cs typeface="Times New Roman" pitchFamily="18" charset="0"/>
              </a:rPr>
              <a:t>judgeth</a:t>
            </a:r>
            <a:r>
              <a:rPr lang="en-US" sz="2000" i="1" dirty="0" smtClean="0">
                <a:latin typeface="Times New Roman" pitchFamily="18" charset="0"/>
                <a:cs typeface="Times New Roman" pitchFamily="18" charset="0"/>
              </a:rPr>
              <a:t> according to every man's work, pass the time of your sojourning [here] in fear: </a:t>
            </a:r>
          </a:p>
          <a:p>
            <a:r>
              <a:rPr lang="en-US" sz="2000" i="1" dirty="0" smtClean="0">
                <a:latin typeface="Times New Roman" pitchFamily="18" charset="0"/>
                <a:cs typeface="Times New Roman" pitchFamily="18" charset="0"/>
              </a:rPr>
              <a:t>Forasmuch as ye know that ye were not redeemed with corruptible things, [as] silver and gold, from your vain conversation [received] by tradition from your fathers; </a:t>
            </a:r>
          </a:p>
          <a:p>
            <a:r>
              <a:rPr lang="en-US" sz="2000" i="1" dirty="0" smtClean="0">
                <a:latin typeface="Times New Roman" pitchFamily="18" charset="0"/>
                <a:cs typeface="Times New Roman" pitchFamily="18" charset="0"/>
              </a:rPr>
              <a:t>But with the precious blood of Christ, as of a lamb without blemish and without spot: </a:t>
            </a:r>
          </a:p>
          <a:p>
            <a:r>
              <a:rPr lang="en-US" sz="2000" i="1" dirty="0" smtClean="0">
                <a:latin typeface="Times New Roman" pitchFamily="18" charset="0"/>
                <a:cs typeface="Times New Roman" pitchFamily="18" charset="0"/>
              </a:rPr>
              <a:t>Who verily was foreordained before the foundation of the world, but was manifest in these last times for you, </a:t>
            </a:r>
          </a:p>
          <a:p>
            <a:r>
              <a:rPr lang="en-US" sz="2000" i="1" dirty="0" smtClean="0">
                <a:latin typeface="Times New Roman" pitchFamily="18" charset="0"/>
                <a:cs typeface="Times New Roman" pitchFamily="18" charset="0"/>
              </a:rPr>
              <a:t>Who by him do believe in God, that raised him up from the dead, and gave him glory; that your faith and hope might be in God.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I Peter 3.15</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latin typeface="Times New Roman" pitchFamily="18" charset="0"/>
                <a:cs typeface="Times New Roman" pitchFamily="18" charset="0"/>
              </a:rPr>
              <a:t>But sanctify the Lord God in your hearts: and [be] ready always to [give] an answer to every man that </a:t>
            </a:r>
            <a:r>
              <a:rPr lang="en-US" i="1" dirty="0" err="1" smtClean="0">
                <a:latin typeface="Times New Roman" pitchFamily="18" charset="0"/>
                <a:cs typeface="Times New Roman" pitchFamily="18" charset="0"/>
              </a:rPr>
              <a:t>asketh</a:t>
            </a:r>
            <a:r>
              <a:rPr lang="en-US" i="1" dirty="0" smtClean="0">
                <a:latin typeface="Times New Roman" pitchFamily="18" charset="0"/>
                <a:cs typeface="Times New Roman" pitchFamily="18" charset="0"/>
              </a:rPr>
              <a:t> you a reason of the hope that is in you with meekness and fear:</a:t>
            </a:r>
            <a:endParaRPr lang="en-US" i="1"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Jude 1.1</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Jude, the servant of Jesus Christ, and brother of James, to them that are sanctified</a:t>
            </a:r>
            <a:r>
              <a:rPr lang="en-US" i="1" dirty="0" smtClean="0">
                <a:solidFill>
                  <a:srgbClr val="002060"/>
                </a:solidFill>
                <a:latin typeface="Times New Roman" pitchFamily="18" charset="0"/>
                <a:cs typeface="Times New Roman" pitchFamily="18" charset="0"/>
              </a:rPr>
              <a:t> **</a:t>
            </a:r>
            <a:r>
              <a:rPr lang="en-US" i="1" dirty="0" smtClean="0">
                <a:latin typeface="Times New Roman" pitchFamily="18" charset="0"/>
                <a:cs typeface="Times New Roman" pitchFamily="18" charset="0"/>
              </a:rPr>
              <a:t> by God the Father, and preserved in Jesus Christ, [and] called: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dirty="0" smtClean="0">
                <a:solidFill>
                  <a:srgbClr val="663300"/>
                </a:solidFill>
                <a:latin typeface="Times New Roman" pitchFamily="18" charset="0"/>
                <a:cs typeface="Times New Roman" pitchFamily="18" charset="0"/>
              </a:rPr>
              <a:t>The way of the Cross </a:t>
            </a:r>
            <a:r>
              <a:rPr lang="en-US" i="1" dirty="0" smtClean="0">
                <a:latin typeface="Times New Roman" pitchFamily="18" charset="0"/>
                <a:cs typeface="Times New Roman" pitchFamily="18" charset="0"/>
              </a:rPr>
              <a:t>on which Jesus Christ was crucified and spilled His </a:t>
            </a:r>
            <a:r>
              <a:rPr lang="en-US" b="1" i="1" dirty="0" smtClean="0">
                <a:solidFill>
                  <a:srgbClr val="C00000"/>
                </a:solidFill>
                <a:latin typeface="Times New Roman" pitchFamily="18" charset="0"/>
                <a:cs typeface="Times New Roman" pitchFamily="18" charset="0"/>
              </a:rPr>
              <a:t>blood</a:t>
            </a:r>
          </a:p>
          <a:p>
            <a:pPr lvl="1" eaLnBrk="1" hangingPunct="1"/>
            <a:r>
              <a:rPr lang="en-US" sz="3200" i="1" dirty="0" smtClean="0">
                <a:latin typeface="Times New Roman" pitchFamily="18" charset="0"/>
                <a:cs typeface="Times New Roman" pitchFamily="18" charset="0"/>
              </a:rPr>
              <a:t>is the way of salvation</a:t>
            </a:r>
          </a:p>
          <a:p>
            <a:pPr lvl="2" eaLnBrk="1" hangingPunct="1"/>
            <a:r>
              <a:rPr lang="en-US" sz="3200" i="1" dirty="0" smtClean="0">
                <a:latin typeface="Times New Roman" pitchFamily="18" charset="0"/>
                <a:cs typeface="Times New Roman" pitchFamily="18" charset="0"/>
              </a:rPr>
              <a:t>and it leads home.</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Revelation 7.9-17</a:t>
            </a:r>
            <a:endParaRPr lang="en-US" dirty="0"/>
          </a:p>
        </p:txBody>
      </p:sp>
      <p:sp>
        <p:nvSpPr>
          <p:cNvPr id="3" name="Content Placeholder 2"/>
          <p:cNvSpPr>
            <a:spLocks noGrp="1"/>
          </p:cNvSpPr>
          <p:nvPr>
            <p:ph idx="1"/>
          </p:nvPr>
        </p:nvSpPr>
        <p:spPr/>
        <p:txBody>
          <a:bodyPr>
            <a:noAutofit/>
          </a:bodyPr>
          <a:lstStyle/>
          <a:p>
            <a:r>
              <a:rPr lang="en-US" sz="2200" i="1" dirty="0" smtClean="0">
                <a:latin typeface="Times New Roman" pitchFamily="18" charset="0"/>
                <a:cs typeface="Times New Roman" pitchFamily="18" charset="0"/>
              </a:rPr>
              <a:t>After this I beheld, and, lo, a great multitude, which no man could number, of all nations, and </a:t>
            </a:r>
            <a:r>
              <a:rPr lang="en-US" sz="2200" i="1" dirty="0" err="1" smtClean="0">
                <a:latin typeface="Times New Roman" pitchFamily="18" charset="0"/>
                <a:cs typeface="Times New Roman" pitchFamily="18" charset="0"/>
              </a:rPr>
              <a:t>kindreds</a:t>
            </a:r>
            <a:r>
              <a:rPr lang="en-US" sz="2200" i="1" dirty="0" smtClean="0">
                <a:latin typeface="Times New Roman" pitchFamily="18" charset="0"/>
                <a:cs typeface="Times New Roman" pitchFamily="18" charset="0"/>
              </a:rPr>
              <a:t>, and people, and tongues, stood before the throne, and before the Lamb, clothed with white robes, and palms in their hands; </a:t>
            </a:r>
          </a:p>
          <a:p>
            <a:r>
              <a:rPr lang="en-US" sz="2200" i="1" dirty="0" smtClean="0">
                <a:latin typeface="Times New Roman" pitchFamily="18" charset="0"/>
                <a:cs typeface="Times New Roman" pitchFamily="18" charset="0"/>
              </a:rPr>
              <a:t>And cried with a loud voice, saying, Salvation to our God which </a:t>
            </a:r>
            <a:r>
              <a:rPr lang="en-US" sz="2200" i="1" dirty="0" err="1" smtClean="0">
                <a:latin typeface="Times New Roman" pitchFamily="18" charset="0"/>
                <a:cs typeface="Times New Roman" pitchFamily="18" charset="0"/>
              </a:rPr>
              <a:t>sitteth</a:t>
            </a:r>
            <a:r>
              <a:rPr lang="en-US" sz="2200" i="1" dirty="0" smtClean="0">
                <a:latin typeface="Times New Roman" pitchFamily="18" charset="0"/>
                <a:cs typeface="Times New Roman" pitchFamily="18" charset="0"/>
              </a:rPr>
              <a:t> upon the throne, and unto the Lamb. </a:t>
            </a:r>
          </a:p>
          <a:p>
            <a:r>
              <a:rPr lang="en-US" sz="2200" i="1" dirty="0" smtClean="0">
                <a:latin typeface="Times New Roman" pitchFamily="18" charset="0"/>
                <a:cs typeface="Times New Roman" pitchFamily="18" charset="0"/>
              </a:rPr>
              <a:t>And all the angels stood round about the throne, and [about] the elders and the four beasts, and fell before the throne on their faces, and worshipped God, </a:t>
            </a:r>
          </a:p>
          <a:p>
            <a:r>
              <a:rPr lang="en-US" sz="2200" i="1" dirty="0" smtClean="0">
                <a:latin typeface="Times New Roman" pitchFamily="18" charset="0"/>
                <a:cs typeface="Times New Roman" pitchFamily="18" charset="0"/>
              </a:rPr>
              <a:t>Saying, Amen: Blessing, and glory, and wisdom, and thanksgiving, and </a:t>
            </a:r>
            <a:r>
              <a:rPr lang="en-US" sz="2200" i="1" dirty="0" err="1" smtClean="0">
                <a:latin typeface="Times New Roman" pitchFamily="18" charset="0"/>
                <a:cs typeface="Times New Roman" pitchFamily="18" charset="0"/>
              </a:rPr>
              <a:t>honour</a:t>
            </a:r>
            <a:r>
              <a:rPr lang="en-US" sz="2200" i="1" dirty="0" smtClean="0">
                <a:latin typeface="Times New Roman" pitchFamily="18" charset="0"/>
                <a:cs typeface="Times New Roman" pitchFamily="18" charset="0"/>
              </a:rPr>
              <a:t>, and power, and might, [be] unto our God for ever and ever. Amen.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Revelation 7.9-17 cont</a:t>
            </a:r>
            <a:endParaRPr lang="en-US" dirty="0"/>
          </a:p>
        </p:txBody>
      </p:sp>
      <p:sp>
        <p:nvSpPr>
          <p:cNvPr id="3" name="Content Placeholder 2"/>
          <p:cNvSpPr>
            <a:spLocks noGrp="1"/>
          </p:cNvSpPr>
          <p:nvPr>
            <p:ph idx="1"/>
          </p:nvPr>
        </p:nvSpPr>
        <p:spPr/>
        <p:txBody>
          <a:bodyPr>
            <a:noAutofit/>
          </a:bodyPr>
          <a:lstStyle/>
          <a:p>
            <a:r>
              <a:rPr lang="en-US" sz="2200" i="1" dirty="0" smtClean="0">
                <a:latin typeface="Times New Roman" pitchFamily="18" charset="0"/>
                <a:cs typeface="Times New Roman" pitchFamily="18" charset="0"/>
              </a:rPr>
              <a:t>And one of the elders answered, saying unto me, What are these which are arrayed in white robes? and whence came they? </a:t>
            </a:r>
          </a:p>
          <a:p>
            <a:r>
              <a:rPr lang="en-US" sz="2200" i="1" dirty="0" smtClean="0">
                <a:latin typeface="Times New Roman" pitchFamily="18" charset="0"/>
                <a:cs typeface="Times New Roman" pitchFamily="18" charset="0"/>
              </a:rPr>
              <a:t>And I said unto him, Sir, thou </a:t>
            </a:r>
            <a:r>
              <a:rPr lang="en-US" sz="2200" i="1" dirty="0" err="1" smtClean="0">
                <a:latin typeface="Times New Roman" pitchFamily="18" charset="0"/>
                <a:cs typeface="Times New Roman" pitchFamily="18" charset="0"/>
              </a:rPr>
              <a:t>knowest</a:t>
            </a:r>
            <a:r>
              <a:rPr lang="en-US" sz="2200" i="1" dirty="0" smtClean="0">
                <a:latin typeface="Times New Roman" pitchFamily="18" charset="0"/>
                <a:cs typeface="Times New Roman" pitchFamily="18" charset="0"/>
              </a:rPr>
              <a:t>. And he said to me, These are they which came out of great tribulation, and have washed their robes, and made them white in the blood of the Lamb. </a:t>
            </a:r>
          </a:p>
          <a:p>
            <a:r>
              <a:rPr lang="en-US" sz="2200" i="1" dirty="0" smtClean="0">
                <a:latin typeface="Times New Roman" pitchFamily="18" charset="0"/>
                <a:cs typeface="Times New Roman" pitchFamily="18" charset="0"/>
              </a:rPr>
              <a:t>Therefore are they before the throne of God, and serve him day and night in his temple: and he that </a:t>
            </a:r>
            <a:r>
              <a:rPr lang="en-US" sz="2200" i="1" dirty="0" err="1" smtClean="0">
                <a:latin typeface="Times New Roman" pitchFamily="18" charset="0"/>
                <a:cs typeface="Times New Roman" pitchFamily="18" charset="0"/>
              </a:rPr>
              <a:t>sitteth</a:t>
            </a:r>
            <a:r>
              <a:rPr lang="en-US" sz="2200" i="1" dirty="0" smtClean="0">
                <a:latin typeface="Times New Roman" pitchFamily="18" charset="0"/>
                <a:cs typeface="Times New Roman" pitchFamily="18" charset="0"/>
              </a:rPr>
              <a:t> on the throne shall dwell among them. </a:t>
            </a:r>
          </a:p>
          <a:p>
            <a:r>
              <a:rPr lang="en-US" sz="2200" i="1" dirty="0" smtClean="0">
                <a:latin typeface="Times New Roman" pitchFamily="18" charset="0"/>
                <a:cs typeface="Times New Roman" pitchFamily="18" charset="0"/>
              </a:rPr>
              <a:t>They shall hunger no more, neither thirst any more; neither shall the sun light on them, nor any heat. </a:t>
            </a:r>
          </a:p>
          <a:p>
            <a:r>
              <a:rPr lang="en-US" sz="2200" i="1" dirty="0" smtClean="0">
                <a:latin typeface="Times New Roman" pitchFamily="18" charset="0"/>
                <a:cs typeface="Times New Roman" pitchFamily="18" charset="0"/>
              </a:rPr>
              <a:t>For the Lamb which is in the midst of the throne shall feed them, and shall lead them unto living fountains of waters: and God shall wipe away all tears from their eyes.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rgbClr val="002060"/>
                </a:solidFill>
                <a:latin typeface="Times New Roman" pitchFamily="18" charset="0"/>
                <a:cs typeface="Times New Roman" pitchFamily="18" charset="0"/>
              </a:rPr>
              <a:t>Strong’s Hebrew and Greek Definitions</a:t>
            </a:r>
            <a:endParaRPr lang="en-US" sz="3600" i="1" dirty="0">
              <a:solidFill>
                <a:srgbClr val="00206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G37</a:t>
            </a:r>
          </a:p>
          <a:p>
            <a:r>
              <a:rPr lang="vi-VN" dirty="0" smtClean="0">
                <a:latin typeface="Times New Roman" pitchFamily="18" charset="0"/>
                <a:cs typeface="Times New Roman" pitchFamily="18" charset="0"/>
              </a:rPr>
              <a:t>ἁγιάζω</a:t>
            </a:r>
          </a:p>
          <a:p>
            <a:r>
              <a:rPr lang="en-US" dirty="0" err="1" smtClean="0">
                <a:latin typeface="Times New Roman" pitchFamily="18" charset="0"/>
                <a:cs typeface="Times New Roman" pitchFamily="18" charset="0"/>
              </a:rPr>
              <a:t>hagiazo</a:t>
            </a:r>
            <a:r>
              <a:rPr lang="en-US" dirty="0" smtClean="0">
                <a:latin typeface="Times New Roman" pitchFamily="18" charset="0"/>
                <a:cs typeface="Times New Roman" pitchFamily="18" charset="0"/>
              </a:rPr>
              <a:t>̄</a:t>
            </a:r>
          </a:p>
          <a:p>
            <a:r>
              <a:rPr lang="en-US" i="1" dirty="0" smtClean="0">
                <a:latin typeface="Times New Roman" pitchFamily="18" charset="0"/>
                <a:cs typeface="Times New Roman" pitchFamily="18" charset="0"/>
              </a:rPr>
              <a:t>hag-</a:t>
            </a:r>
            <a:r>
              <a:rPr lang="en-US" i="1" dirty="0" err="1" smtClean="0">
                <a:latin typeface="Times New Roman" pitchFamily="18" charset="0"/>
                <a:cs typeface="Times New Roman" pitchFamily="18" charset="0"/>
              </a:rPr>
              <a:t>ee</a:t>
            </a:r>
            <a:r>
              <a:rPr lang="en-US" i="1" dirty="0" smtClean="0">
                <a:latin typeface="Times New Roman" pitchFamily="18" charset="0"/>
                <a:cs typeface="Times New Roman" pitchFamily="18" charset="0"/>
              </a:rPr>
              <a:t>-ad'-</a:t>
            </a:r>
            <a:r>
              <a:rPr lang="en-US" i="1" dirty="0" err="1" smtClean="0">
                <a:latin typeface="Times New Roman" pitchFamily="18" charset="0"/>
                <a:cs typeface="Times New Roman" pitchFamily="18" charset="0"/>
              </a:rPr>
              <a:t>zo</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From G40; to </a:t>
            </a:r>
            <a:r>
              <a:rPr lang="en-US" i="1" dirty="0" smtClean="0">
                <a:latin typeface="Times New Roman" pitchFamily="18" charset="0"/>
                <a:cs typeface="Times New Roman" pitchFamily="18" charset="0"/>
              </a:rPr>
              <a:t>make holy, that is, (ceremonially) purify or consecrate; (mentally) to venerate: - hallow, be holy, sanctify.</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2060"/>
                </a:solidFill>
                <a:latin typeface="Times New Roman" pitchFamily="18" charset="0"/>
                <a:cs typeface="Times New Roman" pitchFamily="18" charset="0"/>
              </a:rPr>
              <a:t>Thayer’s Greek Definitions</a:t>
            </a:r>
            <a:endParaRPr lang="en-US" i="1" dirty="0">
              <a:solidFill>
                <a:srgbClr val="00206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r>
              <a:rPr lang="en-US" b="1" dirty="0" smtClean="0">
                <a:latin typeface="Times New Roman" pitchFamily="18" charset="0"/>
                <a:cs typeface="Times New Roman" pitchFamily="18" charset="0"/>
              </a:rPr>
              <a:t>G37</a:t>
            </a:r>
          </a:p>
          <a:p>
            <a:r>
              <a:rPr lang="vi-VN" dirty="0" smtClean="0">
                <a:latin typeface="Times New Roman" pitchFamily="18" charset="0"/>
                <a:cs typeface="Times New Roman" pitchFamily="18" charset="0"/>
              </a:rPr>
              <a:t>ἁγιάζω</a:t>
            </a:r>
          </a:p>
          <a:p>
            <a:r>
              <a:rPr lang="en-US" dirty="0" err="1" smtClean="0">
                <a:latin typeface="Times New Roman" pitchFamily="18" charset="0"/>
                <a:cs typeface="Times New Roman" pitchFamily="18" charset="0"/>
              </a:rPr>
              <a:t>hagiazo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to render or acknowledge, or to be venerable or hallow</a:t>
            </a:r>
          </a:p>
          <a:p>
            <a:r>
              <a:rPr lang="en-US" dirty="0" smtClean="0">
                <a:latin typeface="Times New Roman" pitchFamily="18" charset="0"/>
                <a:cs typeface="Times New Roman" pitchFamily="18" charset="0"/>
              </a:rPr>
              <a:t>2) to separate from profane things and dedicate to God</a:t>
            </a:r>
          </a:p>
          <a:p>
            <a:r>
              <a:rPr lang="en-US" dirty="0" smtClean="0">
                <a:latin typeface="Times New Roman" pitchFamily="18" charset="0"/>
                <a:cs typeface="Times New Roman" pitchFamily="18" charset="0"/>
              </a:rPr>
              <a:t>2a) consecrate things to God</a:t>
            </a:r>
          </a:p>
          <a:p>
            <a:r>
              <a:rPr lang="en-US" dirty="0" smtClean="0">
                <a:latin typeface="Times New Roman" pitchFamily="18" charset="0"/>
                <a:cs typeface="Times New Roman" pitchFamily="18" charset="0"/>
              </a:rPr>
              <a:t>2b) dedicate people to God</a:t>
            </a:r>
          </a:p>
          <a:p>
            <a:r>
              <a:rPr lang="en-US" dirty="0" smtClean="0">
                <a:latin typeface="Times New Roman" pitchFamily="18" charset="0"/>
                <a:cs typeface="Times New Roman" pitchFamily="18" charset="0"/>
              </a:rPr>
              <a:t>3) to purify</a:t>
            </a:r>
          </a:p>
          <a:p>
            <a:r>
              <a:rPr lang="en-US" dirty="0" smtClean="0">
                <a:latin typeface="Times New Roman" pitchFamily="18" charset="0"/>
                <a:cs typeface="Times New Roman" pitchFamily="18" charset="0"/>
              </a:rPr>
              <a:t>3a) to cleanse externally</a:t>
            </a:r>
          </a:p>
          <a:p>
            <a:r>
              <a:rPr lang="en-US" dirty="0" smtClean="0">
                <a:latin typeface="Times New Roman" pitchFamily="18" charset="0"/>
                <a:cs typeface="Times New Roman" pitchFamily="18" charset="0"/>
              </a:rPr>
              <a:t>3b) to purify by expiation: free from the guilt of sin</a:t>
            </a:r>
          </a:p>
          <a:p>
            <a:r>
              <a:rPr lang="en-US" dirty="0" smtClean="0">
                <a:latin typeface="Times New Roman" pitchFamily="18" charset="0"/>
                <a:cs typeface="Times New Roman" pitchFamily="18" charset="0"/>
              </a:rPr>
              <a:t>3c) to purify internally by renewing of the soul</a:t>
            </a:r>
          </a:p>
          <a:p>
            <a:r>
              <a:rPr lang="en-US" b="1" dirty="0" smtClean="0">
                <a:latin typeface="Times New Roman" pitchFamily="18" charset="0"/>
                <a:cs typeface="Times New Roman" pitchFamily="18" charset="0"/>
              </a:rPr>
              <a:t>Part of Speech: verb</a:t>
            </a:r>
          </a:p>
          <a:p>
            <a:r>
              <a:rPr lang="en-US" b="1" dirty="0" smtClean="0">
                <a:latin typeface="Times New Roman" pitchFamily="18" charset="0"/>
                <a:cs typeface="Times New Roman" pitchFamily="18" charset="0"/>
              </a:rPr>
              <a:t>A Related Word by Thayer’s/Strong’s Number: from G40</a:t>
            </a:r>
          </a:p>
          <a:p>
            <a:r>
              <a:rPr lang="en-US" b="1" dirty="0" smtClean="0">
                <a:latin typeface="Times New Roman" pitchFamily="18" charset="0"/>
                <a:cs typeface="Times New Roman" pitchFamily="18" charset="0"/>
              </a:rPr>
              <a:t>Citing in TDNT: 1:111, 14</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002060"/>
                </a:solidFill>
                <a:latin typeface="Times New Roman" pitchFamily="18" charset="0"/>
                <a:cs typeface="Times New Roman" pitchFamily="18" charset="0"/>
              </a:rPr>
              <a:t>King James Concordance</a:t>
            </a:r>
            <a:endParaRPr lang="en-US" i="1" dirty="0">
              <a:solidFill>
                <a:srgbClr val="00206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r>
              <a:rPr lang="en-US" b="1" dirty="0" smtClean="0">
                <a:latin typeface="Times New Roman" pitchFamily="18" charset="0"/>
                <a:cs typeface="Times New Roman" pitchFamily="18" charset="0"/>
              </a:rPr>
              <a:t>G37</a:t>
            </a:r>
          </a:p>
          <a:p>
            <a:r>
              <a:rPr lang="vi-VN" dirty="0" smtClean="0">
                <a:latin typeface="Times New Roman" pitchFamily="18" charset="0"/>
                <a:cs typeface="Times New Roman" pitchFamily="18" charset="0"/>
              </a:rPr>
              <a:t>ἁγιάζω</a:t>
            </a:r>
          </a:p>
          <a:p>
            <a:r>
              <a:rPr lang="en-US" dirty="0" err="1" smtClean="0">
                <a:latin typeface="Times New Roman" pitchFamily="18" charset="0"/>
                <a:cs typeface="Times New Roman" pitchFamily="18" charset="0"/>
              </a:rPr>
              <a:t>hagiazo</a:t>
            </a:r>
            <a:r>
              <a:rPr lang="en-US" dirty="0" smtClean="0">
                <a:latin typeface="Times New Roman" pitchFamily="18" charset="0"/>
                <a:cs typeface="Times New Roman" pitchFamily="18" charset="0"/>
              </a:rPr>
              <a:t>̄</a:t>
            </a:r>
          </a:p>
          <a:p>
            <a:r>
              <a:rPr lang="en-US" b="1" dirty="0" smtClean="0">
                <a:latin typeface="Times New Roman" pitchFamily="18" charset="0"/>
                <a:cs typeface="Times New Roman" pitchFamily="18" charset="0"/>
              </a:rPr>
              <a:t>Total KJV Occurrences: 29</a:t>
            </a:r>
          </a:p>
          <a:p>
            <a:r>
              <a:rPr lang="en-US" b="1" dirty="0" smtClean="0">
                <a:latin typeface="Times New Roman" pitchFamily="18" charset="0"/>
                <a:cs typeface="Times New Roman" pitchFamily="18" charset="0"/>
              </a:rPr>
              <a:t>sanctified, 16</a:t>
            </a:r>
          </a:p>
          <a:p>
            <a:r>
              <a:rPr lang="en-US" u="sng" dirty="0" smtClean="0">
                <a:latin typeface="Times New Roman" pitchFamily="18" charset="0"/>
                <a:cs typeface="Times New Roman" pitchFamily="18" charset="0"/>
              </a:rPr>
              <a:t>Joh_10:36, Joh_17:19, Act_20:32, Act_26:18, Rom_15:16, 1Co_1:2, 1Co_6:11, 1Co_7:14 (2), 1Ti_4:5, 2Ti_2:21, Heb_2:11, Heb_10:10, Heb_10:14, Heb_10:29, Jud_1:1</a:t>
            </a:r>
          </a:p>
          <a:p>
            <a:r>
              <a:rPr lang="en-US" b="1" dirty="0" smtClean="0">
                <a:latin typeface="Times New Roman" pitchFamily="18" charset="0"/>
                <a:cs typeface="Times New Roman" pitchFamily="18" charset="0"/>
              </a:rPr>
              <a:t>sanctify, 6</a:t>
            </a:r>
          </a:p>
          <a:p>
            <a:r>
              <a:rPr lang="en-US" u="sng" dirty="0" smtClean="0">
                <a:latin typeface="Times New Roman" pitchFamily="18" charset="0"/>
                <a:cs typeface="Times New Roman" pitchFamily="18" charset="0"/>
              </a:rPr>
              <a:t>Joh_17:17, Joh_17:19, Eph_5:26, 1Th_5:23, Heb_13:12, 1Pe_3:15</a:t>
            </a:r>
          </a:p>
          <a:p>
            <a:r>
              <a:rPr lang="en-US" b="1" dirty="0" err="1" smtClean="0">
                <a:latin typeface="Times New Roman" pitchFamily="18" charset="0"/>
                <a:cs typeface="Times New Roman" pitchFamily="18" charset="0"/>
              </a:rPr>
              <a:t>sanctifieth</a:t>
            </a:r>
            <a:r>
              <a:rPr lang="en-US" b="1" dirty="0" smtClean="0">
                <a:latin typeface="Times New Roman" pitchFamily="18" charset="0"/>
                <a:cs typeface="Times New Roman" pitchFamily="18" charset="0"/>
              </a:rPr>
              <a:t>, 4</a:t>
            </a:r>
          </a:p>
          <a:p>
            <a:r>
              <a:rPr lang="en-US" u="sng" dirty="0" smtClean="0">
                <a:latin typeface="Times New Roman" pitchFamily="18" charset="0"/>
                <a:cs typeface="Times New Roman" pitchFamily="18" charset="0"/>
              </a:rPr>
              <a:t>Mat_23:17, Mat_23:19, Heb_2:11, Heb_9:13</a:t>
            </a:r>
          </a:p>
          <a:p>
            <a:r>
              <a:rPr lang="en-US" b="1" dirty="0" smtClean="0">
                <a:latin typeface="Times New Roman" pitchFamily="18" charset="0"/>
                <a:cs typeface="Times New Roman" pitchFamily="18" charset="0"/>
              </a:rPr>
              <a:t>hallowed, 2</a:t>
            </a:r>
          </a:p>
          <a:p>
            <a:r>
              <a:rPr lang="en-US" u="sng" dirty="0" smtClean="0">
                <a:latin typeface="Times New Roman" pitchFamily="18" charset="0"/>
                <a:cs typeface="Times New Roman" pitchFamily="18" charset="0"/>
              </a:rPr>
              <a:t>Mat_6:9, Luk_11:2</a:t>
            </a:r>
          </a:p>
          <a:p>
            <a:r>
              <a:rPr lang="en-US" b="1" dirty="0" smtClean="0">
                <a:latin typeface="Times New Roman" pitchFamily="18" charset="0"/>
                <a:cs typeface="Times New Roman" pitchFamily="18" charset="0"/>
              </a:rPr>
              <a:t>holy, 1</a:t>
            </a:r>
          </a:p>
          <a:p>
            <a:r>
              <a:rPr lang="en-US" u="sng" dirty="0" smtClean="0">
                <a:latin typeface="Times New Roman" pitchFamily="18" charset="0"/>
                <a:cs typeface="Times New Roman" pitchFamily="18" charset="0"/>
              </a:rPr>
              <a:t>Rev_22:11</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chemeClr val="accent6">
                    <a:lumMod val="75000"/>
                  </a:schemeClr>
                </a:solidFill>
                <a:latin typeface="Times New Roman" pitchFamily="18" charset="0"/>
                <a:cs typeface="Times New Roman" pitchFamily="18" charset="0"/>
              </a:rPr>
              <a:t>Strong’s Hebrew and Greek Dictionaries</a:t>
            </a:r>
            <a:endParaRPr lang="en-US" sz="3600" i="1" dirty="0">
              <a:solidFill>
                <a:schemeClr val="accent6">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752600"/>
            <a:ext cx="8229600" cy="4373563"/>
          </a:xfrm>
        </p:spPr>
        <p:txBody>
          <a:bodyPr/>
          <a:lstStyle/>
          <a:p>
            <a:r>
              <a:rPr lang="en-US" b="1" dirty="0" smtClean="0">
                <a:latin typeface="Times New Roman" pitchFamily="18" charset="0"/>
                <a:cs typeface="Times New Roman" pitchFamily="18" charset="0"/>
              </a:rPr>
              <a:t>G38</a:t>
            </a:r>
          </a:p>
          <a:p>
            <a:r>
              <a:rPr lang="vi-VN" dirty="0" smtClean="0">
                <a:latin typeface="Times New Roman" pitchFamily="18" charset="0"/>
                <a:cs typeface="Times New Roman" pitchFamily="18" charset="0"/>
              </a:rPr>
              <a:t>ἁγιασμός</a:t>
            </a:r>
          </a:p>
          <a:p>
            <a:r>
              <a:rPr lang="en-US" dirty="0" err="1" smtClean="0">
                <a:latin typeface="Times New Roman" pitchFamily="18" charset="0"/>
                <a:cs typeface="Times New Roman" pitchFamily="18" charset="0"/>
              </a:rPr>
              <a:t>hagiasmos</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hag-</a:t>
            </a:r>
            <a:r>
              <a:rPr lang="en-US" i="1" dirty="0" err="1" smtClean="0">
                <a:latin typeface="Times New Roman" pitchFamily="18" charset="0"/>
                <a:cs typeface="Times New Roman" pitchFamily="18" charset="0"/>
              </a:rPr>
              <a:t>ee</a:t>
            </a:r>
            <a:r>
              <a:rPr lang="en-US" i="1" dirty="0" smtClean="0">
                <a:latin typeface="Times New Roman" pitchFamily="18" charset="0"/>
                <a:cs typeface="Times New Roman" pitchFamily="18" charset="0"/>
              </a:rPr>
              <a:t>-as-</a:t>
            </a:r>
            <a:r>
              <a:rPr lang="en-US" i="1" dirty="0" err="1" smtClean="0">
                <a:latin typeface="Times New Roman" pitchFamily="18" charset="0"/>
                <a:cs typeface="Times New Roman" pitchFamily="18" charset="0"/>
              </a:rPr>
              <a:t>mos'</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From G37; properly </a:t>
            </a:r>
            <a:r>
              <a:rPr lang="en-US" i="1" dirty="0" smtClean="0">
                <a:latin typeface="Times New Roman" pitchFamily="18" charset="0"/>
                <a:cs typeface="Times New Roman" pitchFamily="18" charset="0"/>
              </a:rPr>
              <a:t>purification, that is, (the state) purity; concretely (by Hebraism) a purifier: - holiness, sanctification.</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solidFill>
                  <a:schemeClr val="accent6">
                    <a:lumMod val="75000"/>
                  </a:schemeClr>
                </a:solidFill>
                <a:latin typeface="Times New Roman" pitchFamily="18" charset="0"/>
                <a:cs typeface="Times New Roman" pitchFamily="18" charset="0"/>
              </a:rPr>
              <a:t>Thayer’s Greek Definitions</a:t>
            </a:r>
            <a:endParaRPr lang="en-US" sz="3600" i="1" dirty="0">
              <a:solidFill>
                <a:schemeClr val="accent6">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b="1" dirty="0" smtClean="0">
                <a:latin typeface="Times New Roman" pitchFamily="18" charset="0"/>
                <a:cs typeface="Times New Roman" pitchFamily="18" charset="0"/>
              </a:rPr>
              <a:t>G38</a:t>
            </a:r>
          </a:p>
          <a:p>
            <a:r>
              <a:rPr lang="vi-VN" dirty="0" smtClean="0">
                <a:latin typeface="Times New Roman" pitchFamily="18" charset="0"/>
                <a:cs typeface="Times New Roman" pitchFamily="18" charset="0"/>
              </a:rPr>
              <a:t>ἁγιασμός</a:t>
            </a:r>
          </a:p>
          <a:p>
            <a:r>
              <a:rPr lang="en-US" dirty="0" err="1" smtClean="0">
                <a:latin typeface="Times New Roman" pitchFamily="18" charset="0"/>
                <a:cs typeface="Times New Roman" pitchFamily="18" charset="0"/>
              </a:rPr>
              <a:t>hagiasmos</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Thayer Definition:</a:t>
            </a:r>
          </a:p>
          <a:p>
            <a:r>
              <a:rPr lang="en-US" dirty="0" smtClean="0">
                <a:latin typeface="Times New Roman" pitchFamily="18" charset="0"/>
                <a:cs typeface="Times New Roman" pitchFamily="18" charset="0"/>
              </a:rPr>
              <a:t>1) consecration, purification</a:t>
            </a:r>
          </a:p>
          <a:p>
            <a:r>
              <a:rPr lang="en-US" dirty="0" smtClean="0">
                <a:latin typeface="Times New Roman" pitchFamily="18" charset="0"/>
                <a:cs typeface="Times New Roman" pitchFamily="18" charset="0"/>
              </a:rPr>
              <a:t>2) the effect of consecration</a:t>
            </a:r>
          </a:p>
          <a:p>
            <a:r>
              <a:rPr lang="en-US" dirty="0" smtClean="0">
                <a:latin typeface="Times New Roman" pitchFamily="18" charset="0"/>
                <a:cs typeface="Times New Roman" pitchFamily="18" charset="0"/>
              </a:rPr>
              <a:t>2a) sanctification of heart and life</a:t>
            </a:r>
          </a:p>
          <a:p>
            <a:r>
              <a:rPr lang="en-US" b="1" dirty="0" smtClean="0">
                <a:latin typeface="Times New Roman" pitchFamily="18" charset="0"/>
                <a:cs typeface="Times New Roman" pitchFamily="18" charset="0"/>
              </a:rPr>
              <a:t>Part of Speech: noun masculine</a:t>
            </a:r>
          </a:p>
          <a:p>
            <a:r>
              <a:rPr lang="en-US" b="1" dirty="0" smtClean="0">
                <a:latin typeface="Times New Roman" pitchFamily="18" charset="0"/>
                <a:cs typeface="Times New Roman" pitchFamily="18" charset="0"/>
              </a:rPr>
              <a:t>A Related Word by Thayer’s/Strong’s Number: from G37</a:t>
            </a:r>
          </a:p>
          <a:p>
            <a:r>
              <a:rPr lang="en-US" b="1" dirty="0" smtClean="0">
                <a:latin typeface="Times New Roman" pitchFamily="18" charset="0"/>
                <a:cs typeface="Times New Roman" pitchFamily="18" charset="0"/>
              </a:rPr>
              <a:t>Citing in TDNT: 1:113, 14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chemeClr val="accent6">
                    <a:lumMod val="75000"/>
                  </a:schemeClr>
                </a:solidFill>
                <a:latin typeface="Times New Roman" pitchFamily="18" charset="0"/>
                <a:cs typeface="Times New Roman" pitchFamily="18" charset="0"/>
              </a:rPr>
              <a:t>King James Concordance</a:t>
            </a:r>
            <a:endParaRPr lang="en-US" i="1" dirty="0">
              <a:solidFill>
                <a:schemeClr val="accent6">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r>
              <a:rPr lang="en-US" b="1" dirty="0" smtClean="0">
                <a:latin typeface="Times New Roman" pitchFamily="18" charset="0"/>
                <a:cs typeface="Times New Roman" pitchFamily="18" charset="0"/>
              </a:rPr>
              <a:t>G38</a:t>
            </a:r>
          </a:p>
          <a:p>
            <a:r>
              <a:rPr lang="vi-VN" dirty="0" smtClean="0">
                <a:latin typeface="Times New Roman" pitchFamily="18" charset="0"/>
                <a:cs typeface="Times New Roman" pitchFamily="18" charset="0"/>
              </a:rPr>
              <a:t>ἁγιασμός</a:t>
            </a:r>
          </a:p>
          <a:p>
            <a:r>
              <a:rPr lang="en-US" dirty="0" err="1" smtClean="0">
                <a:latin typeface="Times New Roman" pitchFamily="18" charset="0"/>
                <a:cs typeface="Times New Roman" pitchFamily="18" charset="0"/>
              </a:rPr>
              <a:t>hagiasmos</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10</a:t>
            </a:r>
          </a:p>
          <a:p>
            <a:r>
              <a:rPr lang="en-US" b="1" dirty="0" smtClean="0">
                <a:latin typeface="Times New Roman" pitchFamily="18" charset="0"/>
                <a:cs typeface="Times New Roman" pitchFamily="18" charset="0"/>
              </a:rPr>
              <a:t>holiness, 5</a:t>
            </a:r>
          </a:p>
          <a:p>
            <a:r>
              <a:rPr lang="en-US" u="sng" dirty="0" smtClean="0">
                <a:latin typeface="Times New Roman" pitchFamily="18" charset="0"/>
                <a:cs typeface="Times New Roman" pitchFamily="18" charset="0"/>
              </a:rPr>
              <a:t>Rom_6:19, Rom_6:22, 1Th_4:7, 1Ti_2:15, Heb_12:14</a:t>
            </a:r>
          </a:p>
          <a:p>
            <a:r>
              <a:rPr lang="en-US" b="1" dirty="0" smtClean="0">
                <a:latin typeface="Times New Roman" pitchFamily="18" charset="0"/>
                <a:cs typeface="Times New Roman" pitchFamily="18" charset="0"/>
              </a:rPr>
              <a:t>sanctification, 5</a:t>
            </a:r>
          </a:p>
          <a:p>
            <a:r>
              <a:rPr lang="en-US" u="sng" dirty="0" smtClean="0">
                <a:latin typeface="Times New Roman" pitchFamily="18" charset="0"/>
                <a:cs typeface="Times New Roman" pitchFamily="18" charset="0"/>
              </a:rPr>
              <a:t>1Co_1:30, 1Th_4:3-4 (2), 2Th_2:13, 1Pe_1:2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I John 5.6</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2438400"/>
            <a:ext cx="8229600" cy="3687763"/>
          </a:xfrm>
        </p:spPr>
        <p:txBody>
          <a:bodyPr>
            <a:normAutofit/>
          </a:bodyPr>
          <a:lstStyle/>
          <a:p>
            <a:r>
              <a:rPr lang="en-US" i="1" dirty="0" smtClean="0">
                <a:latin typeface="Times New Roman" pitchFamily="18" charset="0"/>
                <a:cs typeface="Times New Roman" pitchFamily="18" charset="0"/>
              </a:rPr>
              <a:t>This is he that came by water and blood, [even] Jesus Christ; not by water only, but by water and blood. And it is the Spirit that </a:t>
            </a:r>
            <a:r>
              <a:rPr lang="en-US" i="1" dirty="0" err="1" smtClean="0">
                <a:latin typeface="Times New Roman" pitchFamily="18" charset="0"/>
                <a:cs typeface="Times New Roman" pitchFamily="18" charset="0"/>
              </a:rPr>
              <a:t>beareth</a:t>
            </a:r>
            <a:r>
              <a:rPr lang="en-US" i="1" dirty="0" smtClean="0">
                <a:latin typeface="Times New Roman" pitchFamily="18" charset="0"/>
                <a:cs typeface="Times New Roman" pitchFamily="18" charset="0"/>
              </a:rPr>
              <a:t> witness, because the Spirit is truth. </a:t>
            </a:r>
            <a:endParaRPr lang="en-US" i="1"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Geneva Bible Translation Notes</a:t>
            </a:r>
            <a:endParaRPr lang="en-US" dirty="0"/>
          </a:p>
        </p:txBody>
      </p:sp>
      <p:sp>
        <p:nvSpPr>
          <p:cNvPr id="3" name="Content Placeholder 2"/>
          <p:cNvSpPr>
            <a:spLocks noGrp="1"/>
          </p:cNvSpPr>
          <p:nvPr>
            <p:ph idx="1"/>
          </p:nvPr>
        </p:nvSpPr>
        <p:spPr>
          <a:xfrm>
            <a:off x="457200" y="1219200"/>
            <a:ext cx="8229600" cy="5181600"/>
          </a:xfrm>
        </p:spPr>
        <p:txBody>
          <a:bodyPr>
            <a:normAutofit fontScale="47500" lnSpcReduction="20000"/>
          </a:bodyPr>
          <a:lstStyle/>
          <a:p>
            <a:r>
              <a:rPr lang="en-US" sz="3800" b="1" dirty="0" smtClean="0">
                <a:latin typeface="Times New Roman" pitchFamily="18" charset="0"/>
                <a:cs typeface="Times New Roman" pitchFamily="18" charset="0"/>
              </a:rPr>
              <a:t>1Jn 5:6  </a:t>
            </a:r>
            <a:r>
              <a:rPr lang="en-US" sz="3800" b="1" baseline="30000" dirty="0" smtClean="0">
                <a:latin typeface="Times New Roman" pitchFamily="18" charset="0"/>
                <a:cs typeface="Times New Roman" pitchFamily="18" charset="0"/>
              </a:rPr>
              <a:t>(8)</a:t>
            </a:r>
            <a:r>
              <a:rPr lang="en-US" sz="3800" b="1" dirty="0" smtClean="0">
                <a:latin typeface="Times New Roman" pitchFamily="18" charset="0"/>
                <a:cs typeface="Times New Roman" pitchFamily="18" charset="0"/>
              </a:rPr>
              <a:t> This is he that came by water and blood, [even] Jesus Christ; </a:t>
            </a:r>
            <a:r>
              <a:rPr lang="en-US" sz="3800" b="1" baseline="30000" dirty="0" smtClean="0">
                <a:latin typeface="Times New Roman" pitchFamily="18" charset="0"/>
                <a:cs typeface="Times New Roman" pitchFamily="18" charset="0"/>
              </a:rPr>
              <a:t>(9)</a:t>
            </a:r>
            <a:r>
              <a:rPr lang="en-US" sz="3800" b="1" dirty="0" smtClean="0">
                <a:latin typeface="Times New Roman" pitchFamily="18" charset="0"/>
                <a:cs typeface="Times New Roman" pitchFamily="18" charset="0"/>
              </a:rPr>
              <a:t> not by water only, but by water and blood. And it is the </a:t>
            </a:r>
            <a:r>
              <a:rPr lang="en-US" sz="3800" b="1" baseline="30000" dirty="0" smtClean="0">
                <a:latin typeface="Times New Roman" pitchFamily="18" charset="0"/>
                <a:cs typeface="Times New Roman" pitchFamily="18" charset="0"/>
              </a:rPr>
              <a:t>(g)</a:t>
            </a:r>
            <a:r>
              <a:rPr lang="en-US" sz="3800" b="1" dirty="0" smtClean="0">
                <a:latin typeface="Times New Roman" pitchFamily="18" charset="0"/>
                <a:cs typeface="Times New Roman" pitchFamily="18" charset="0"/>
              </a:rPr>
              <a:t> Spirit that </a:t>
            </a:r>
            <a:r>
              <a:rPr lang="en-US" sz="3800" b="1" dirty="0" err="1" smtClean="0">
                <a:latin typeface="Times New Roman" pitchFamily="18" charset="0"/>
                <a:cs typeface="Times New Roman" pitchFamily="18" charset="0"/>
              </a:rPr>
              <a:t>beareth</a:t>
            </a:r>
            <a:r>
              <a:rPr lang="en-US" sz="3800" b="1" dirty="0" smtClean="0">
                <a:latin typeface="Times New Roman" pitchFamily="18" charset="0"/>
                <a:cs typeface="Times New Roman" pitchFamily="18" charset="0"/>
              </a:rPr>
              <a:t> witness, because the Spirit is truth. </a:t>
            </a:r>
          </a:p>
          <a:p>
            <a:endParaRPr lang="en-US" sz="3800" dirty="0" smtClean="0"/>
          </a:p>
          <a:p>
            <a:pPr>
              <a:spcBef>
                <a:spcPts val="500"/>
              </a:spcBef>
            </a:pPr>
            <a:r>
              <a:rPr lang="en-US" sz="4200" baseline="30000" dirty="0" smtClean="0">
                <a:latin typeface="Times New Roman" pitchFamily="18" charset="0"/>
                <a:cs typeface="Times New Roman" pitchFamily="18" charset="0"/>
              </a:rPr>
              <a:t>(8)</a:t>
            </a:r>
            <a:r>
              <a:rPr lang="en-US" sz="4200" dirty="0" smtClean="0">
                <a:latin typeface="Times New Roman" pitchFamily="18" charset="0"/>
                <a:cs typeface="Times New Roman" pitchFamily="18" charset="0"/>
              </a:rPr>
              <a:t> He proves the </a:t>
            </a:r>
            <a:r>
              <a:rPr lang="en-US" sz="4200" dirty="0" err="1" smtClean="0">
                <a:latin typeface="Times New Roman" pitchFamily="18" charset="0"/>
                <a:cs typeface="Times New Roman" pitchFamily="18" charset="0"/>
              </a:rPr>
              <a:t>excellency</a:t>
            </a:r>
            <a:r>
              <a:rPr lang="en-US" sz="4200" dirty="0" smtClean="0">
                <a:latin typeface="Times New Roman" pitchFamily="18" charset="0"/>
                <a:cs typeface="Times New Roman" pitchFamily="18" charset="0"/>
              </a:rPr>
              <a:t> of Christ, in whom only all things are given us by six witnesses, three heavenly, and three earthly, who wholly and completely agree together. The heavenly witnesses are, the Father who sent the Son, the Word itself, which became flesh, and the Holy Spirit. The earthly witnesses are water, (that is our sanctification) blood, (that is, our justification) the Spirit, (that is, acknowledging of God the Father in Christ by faith) through the testimony of the Holy Spirit. </a:t>
            </a:r>
            <a:r>
              <a:rPr lang="en-US" sz="4200" baseline="30000" dirty="0" smtClean="0">
                <a:latin typeface="Times New Roman" pitchFamily="18" charset="0"/>
                <a:cs typeface="Times New Roman" pitchFamily="18" charset="0"/>
              </a:rPr>
              <a:t>(9)</a:t>
            </a:r>
            <a:r>
              <a:rPr lang="en-US" sz="4200" dirty="0" smtClean="0">
                <a:latin typeface="Times New Roman" pitchFamily="18" charset="0"/>
                <a:cs typeface="Times New Roman" pitchFamily="18" charset="0"/>
              </a:rPr>
              <a:t> He warns us not to separate water from blood (that is sanctification from justification, or righteousness, begun from righteousness imputed) for we do not stand on sanctification, but so far as it is a witness of Christ's righteousness imputed to us: and although this imputation of Christ's righteousness is never separated from sanctification, yet it is the only matter of our salvation. </a:t>
            </a:r>
          </a:p>
          <a:p>
            <a:endParaRPr lang="en-US" sz="4200" dirty="0" smtClean="0">
              <a:latin typeface="Times New Roman" pitchFamily="18" charset="0"/>
              <a:cs typeface="Times New Roman" pitchFamily="18" charset="0"/>
            </a:endParaRPr>
          </a:p>
          <a:p>
            <a:r>
              <a:rPr lang="en-US" sz="4200" baseline="30000" dirty="0" smtClean="0">
                <a:latin typeface="Times New Roman" pitchFamily="18" charset="0"/>
                <a:cs typeface="Times New Roman" pitchFamily="18" charset="0"/>
              </a:rPr>
              <a:t>(g)</a:t>
            </a:r>
            <a:r>
              <a:rPr lang="en-US" sz="4200" dirty="0" smtClean="0">
                <a:latin typeface="Times New Roman" pitchFamily="18" charset="0"/>
                <a:cs typeface="Times New Roman" pitchFamily="18" charset="0"/>
              </a:rPr>
              <a:t> Our spirit which is the third witness, testifies that the holy Sprit is truth, that is to say, that that is true which he tells us, that is, that we are the sons of God.</a:t>
            </a:r>
          </a:p>
          <a:p>
            <a:endParaRPr lang="en-US" sz="3800"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6147" name="Rectangle 3"/>
          <p:cNvSpPr>
            <a:spLocks noGrp="1" noChangeArrowheads="1"/>
          </p:cNvSpPr>
          <p:nvPr>
            <p:ph idx="1"/>
          </p:nvPr>
        </p:nvSpPr>
        <p:spPr>
          <a:xfrm>
            <a:off x="609600" y="2419350"/>
            <a:ext cx="7924800" cy="3600450"/>
          </a:xfrm>
        </p:spPr>
        <p:txBody>
          <a:bodyPr/>
          <a:lstStyle/>
          <a:p>
            <a:pPr eaLnBrk="1" hangingPunct="1">
              <a:lnSpc>
                <a:spcPct val="90000"/>
              </a:lnSpc>
            </a:pPr>
            <a:r>
              <a:rPr lang="en-US" sz="2800" i="1" smtClean="0">
                <a:latin typeface="Times New Roman" pitchFamily="18" charset="0"/>
                <a:cs typeface="Times New Roman" pitchFamily="18" charset="0"/>
              </a:rPr>
              <a:t>Luke 13.3, 5</a:t>
            </a:r>
          </a:p>
          <a:p>
            <a:pPr eaLnBrk="1" hangingPunct="1">
              <a:lnSpc>
                <a:spcPct val="90000"/>
              </a:lnSpc>
            </a:pPr>
            <a:r>
              <a:rPr lang="en-US" sz="2800" i="1" smtClean="0">
                <a:latin typeface="Times New Roman" pitchFamily="18" charset="0"/>
                <a:cs typeface="Times New Roman" pitchFamily="18" charset="0"/>
              </a:rPr>
              <a:t>John 3.16</a:t>
            </a:r>
          </a:p>
          <a:p>
            <a:pPr eaLnBrk="1" hangingPunct="1">
              <a:lnSpc>
                <a:spcPct val="90000"/>
              </a:lnSpc>
            </a:pPr>
            <a:r>
              <a:rPr lang="en-US" sz="2800" i="1" smtClean="0">
                <a:latin typeface="Times New Roman" pitchFamily="18" charset="0"/>
                <a:cs typeface="Times New Roman" pitchFamily="18" charset="0"/>
              </a:rPr>
              <a:t>Romans 10.8ff</a:t>
            </a:r>
          </a:p>
          <a:p>
            <a:pPr eaLnBrk="1" hangingPunct="1">
              <a:lnSpc>
                <a:spcPct val="90000"/>
              </a:lnSpc>
            </a:pPr>
            <a:r>
              <a:rPr lang="en-US" sz="2800" i="1" smtClean="0">
                <a:latin typeface="Times New Roman" pitchFamily="18" charset="0"/>
                <a:cs typeface="Times New Roman" pitchFamily="18" charset="0"/>
              </a:rPr>
              <a:t>Continuing to walk – a way of life</a:t>
            </a:r>
          </a:p>
          <a:p>
            <a:pPr eaLnBrk="1" hangingPunct="1">
              <a:lnSpc>
                <a:spcPct val="90000"/>
              </a:lnSpc>
            </a:pPr>
            <a:r>
              <a:rPr lang="en-US" sz="2800" i="1" smtClean="0">
                <a:latin typeface="Times New Roman" pitchFamily="18" charset="0"/>
                <a:cs typeface="Times New Roman" pitchFamily="18" charset="0"/>
              </a:rPr>
              <a:t>Going form glory to glory</a:t>
            </a:r>
          </a:p>
          <a:p>
            <a:pPr eaLnBrk="1" hangingPunct="1">
              <a:lnSpc>
                <a:spcPct val="90000"/>
              </a:lnSpc>
            </a:pPr>
            <a:r>
              <a:rPr lang="en-US" sz="2800" i="1" smtClean="0">
                <a:latin typeface="Times New Roman" pitchFamily="18" charset="0"/>
                <a:cs typeface="Times New Roman" pitchFamily="18" charset="0"/>
              </a:rPr>
              <a:t>Salvation for all eternity, beginning right now and walking on to glory, to be with the Lamb of God who takes away the sin of the world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dirty="0" smtClean="0">
                <a:solidFill>
                  <a:srgbClr val="0070C0"/>
                </a:solidFill>
                <a:effectLst>
                  <a:outerShdw blurRad="38100" dist="38100" dir="2700000" algn="tl">
                    <a:srgbClr val="000000">
                      <a:alpha val="43137"/>
                    </a:srgbClr>
                  </a:outerShdw>
                </a:effectLst>
                <a:latin typeface="Times New Roman" pitchFamily="18" charset="0"/>
                <a:cs typeface="Times New Roman" pitchFamily="18" charset="0"/>
              </a:rPr>
              <a:t>Sanctification</a:t>
            </a:r>
          </a:p>
        </p:txBody>
      </p:sp>
      <p:sp>
        <p:nvSpPr>
          <p:cNvPr id="7171" name="Rectangle 3"/>
          <p:cNvSpPr>
            <a:spLocks noGrp="1" noChangeArrowheads="1"/>
          </p:cNvSpPr>
          <p:nvPr>
            <p:ph idx="1"/>
          </p:nvPr>
        </p:nvSpPr>
        <p:spPr>
          <a:xfrm>
            <a:off x="609600" y="2133600"/>
            <a:ext cx="7924800" cy="3886200"/>
          </a:xfrm>
        </p:spPr>
        <p:txBody>
          <a:bodyPr>
            <a:normAutofit fontScale="92500" lnSpcReduction="20000"/>
          </a:bodyPr>
          <a:lstStyle/>
          <a:p>
            <a:pPr eaLnBrk="1" hangingPunct="1"/>
            <a:r>
              <a:rPr lang="en-US" i="1" dirty="0" smtClean="0">
                <a:latin typeface="Times New Roman" pitchFamily="18" charset="0"/>
                <a:cs typeface="Times New Roman" pitchFamily="18" charset="0"/>
              </a:rPr>
              <a:t>It is falling in love with the Master, the Savior, Jesus Christ.</a:t>
            </a:r>
          </a:p>
          <a:p>
            <a:pPr eaLnBrk="1" hangingPunct="1"/>
            <a:r>
              <a:rPr lang="en-US" i="1" dirty="0" smtClean="0">
                <a:latin typeface="Times New Roman" pitchFamily="18" charset="0"/>
                <a:cs typeface="Times New Roman" pitchFamily="18" charset="0"/>
              </a:rPr>
              <a:t>It is going on with the Lord, choosing to walk with Him in His ways from this day forward.</a:t>
            </a:r>
          </a:p>
          <a:p>
            <a:pPr eaLnBrk="1" hangingPunct="1"/>
            <a:r>
              <a:rPr lang="en-US" i="1" dirty="0" smtClean="0">
                <a:latin typeface="Times New Roman" pitchFamily="18" charset="0"/>
                <a:cs typeface="Times New Roman" pitchFamily="18" charset="0"/>
              </a:rPr>
              <a:t>It is seeking first the Will of the Lord in your life.</a:t>
            </a:r>
          </a:p>
          <a:p>
            <a:pPr eaLnBrk="1" hangingPunct="1"/>
            <a:r>
              <a:rPr lang="en-US" i="1" dirty="0" smtClean="0">
                <a:latin typeface="Times New Roman" pitchFamily="18" charset="0"/>
                <a:cs typeface="Times New Roman" pitchFamily="18" charset="0"/>
              </a:rPr>
              <a:t>You will then enter the other rooms to grow</a:t>
            </a:r>
          </a:p>
          <a:p>
            <a:pPr lvl="1" eaLnBrk="1" hangingPunct="1"/>
            <a:r>
              <a:rPr lang="en-US" i="1" dirty="0" smtClean="0">
                <a:latin typeface="Times New Roman" pitchFamily="18" charset="0"/>
                <a:cs typeface="Times New Roman" pitchFamily="18" charset="0"/>
              </a:rPr>
              <a:t>Spiritual direction: walking in wholeness and holiness. .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6.33</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latin typeface="Times New Roman" pitchFamily="18" charset="0"/>
                <a:cs typeface="Times New Roman" pitchFamily="18" charset="0"/>
              </a:rPr>
              <a:t>But seek ye first the kingdom of God, and his righteousness; and all these things shall be added unto you.</a:t>
            </a:r>
            <a:endParaRPr lang="en-US" i="1"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i="1" dirty="0" smtClean="0">
                <a:latin typeface="Times New Roman" pitchFamily="18" charset="0"/>
                <a:cs typeface="Times New Roman" pitchFamily="18" charset="0"/>
              </a:rPr>
              <a:t>Hebrews 9.13-14</a:t>
            </a:r>
            <a:endParaRPr lang="en-US" dirty="0" smtClean="0"/>
          </a:p>
        </p:txBody>
      </p:sp>
      <p:sp>
        <p:nvSpPr>
          <p:cNvPr id="15363" name="Content Placeholder 2"/>
          <p:cNvSpPr>
            <a:spLocks noGrp="1"/>
          </p:cNvSpPr>
          <p:nvPr>
            <p:ph idx="1"/>
          </p:nvPr>
        </p:nvSpPr>
        <p:spPr>
          <a:xfrm>
            <a:off x="457200" y="1981200"/>
            <a:ext cx="8229600" cy="4144963"/>
          </a:xfrm>
        </p:spPr>
        <p:txBody>
          <a:bodyPr>
            <a:normAutofit/>
          </a:bodyPr>
          <a:lstStyle/>
          <a:p>
            <a:r>
              <a:rPr lang="en-US" i="1" dirty="0" smtClean="0">
                <a:latin typeface="Times New Roman" pitchFamily="18" charset="0"/>
                <a:cs typeface="Times New Roman" pitchFamily="18" charset="0"/>
              </a:rPr>
              <a:t>For if the blood of bulls and of goats, and the ashes of an heifer sprinkling the unclean, </a:t>
            </a:r>
            <a:r>
              <a:rPr lang="en-US" i="1" dirty="0" err="1" smtClean="0">
                <a:latin typeface="Times New Roman" pitchFamily="18" charset="0"/>
                <a:cs typeface="Times New Roman" pitchFamily="18" charset="0"/>
              </a:rPr>
              <a:t>sanctifieth</a:t>
            </a:r>
            <a:r>
              <a:rPr lang="en-US" i="1" dirty="0" smtClean="0">
                <a:solidFill>
                  <a:srgbClr val="002060"/>
                </a:solidFill>
                <a:latin typeface="Times New Roman" pitchFamily="18" charset="0"/>
                <a:cs typeface="Times New Roman" pitchFamily="18" charset="0"/>
              </a:rPr>
              <a:t>**</a:t>
            </a:r>
            <a:r>
              <a:rPr lang="en-US" i="1" dirty="0" smtClean="0">
                <a:latin typeface="Times New Roman" pitchFamily="18" charset="0"/>
                <a:cs typeface="Times New Roman" pitchFamily="18" charset="0"/>
              </a:rPr>
              <a:t> to the purifying of the flesh: </a:t>
            </a:r>
          </a:p>
          <a:p>
            <a:r>
              <a:rPr lang="en-US" i="1" dirty="0" smtClean="0">
                <a:latin typeface="Times New Roman" pitchFamily="18" charset="0"/>
                <a:cs typeface="Times New Roman" pitchFamily="18" charset="0"/>
              </a:rPr>
              <a:t>How much more shall the blood of Christ, who through the eternal Spirit offered himself without spot to God, purge your conscience from dead works to serve the living God?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TotalTime>
  <Words>3575</Words>
  <Application>Microsoft Office PowerPoint</Application>
  <PresentationFormat>On-screen Show (4:3)</PresentationFormat>
  <Paragraphs>286</Paragraphs>
  <Slides>59</Slides>
  <Notes>0</Notes>
  <HiddenSlides>0</HiddenSlides>
  <MMClips>0</MMClips>
  <ScaleCrop>false</ScaleCrop>
  <HeadingPairs>
    <vt:vector size="4" baseType="variant">
      <vt:variant>
        <vt:lpstr>Theme</vt:lpstr>
      </vt:variant>
      <vt:variant>
        <vt:i4>2</vt:i4>
      </vt:variant>
      <vt:variant>
        <vt:lpstr>Slide Titles</vt:lpstr>
      </vt:variant>
      <vt:variant>
        <vt:i4>59</vt:i4>
      </vt:variant>
    </vt:vector>
  </HeadingPairs>
  <TitlesOfParts>
    <vt:vector size="61" baseType="lpstr">
      <vt:lpstr>Office Theme</vt:lpstr>
      <vt:lpstr>Apex</vt:lpstr>
      <vt:lpstr>The Good Shepherd Ministry Psalm 23   </vt:lpstr>
      <vt:lpstr>The Good Shepherd Ministry Psalm 23</vt:lpstr>
      <vt:lpstr>The Good Shepherd Ministry Psalm 23</vt:lpstr>
      <vt:lpstr>Sanctification  </vt:lpstr>
      <vt:lpstr>Salvation</vt:lpstr>
      <vt:lpstr>Salvation</vt:lpstr>
      <vt:lpstr>Sanctification</vt:lpstr>
      <vt:lpstr>Matthew 6.33</vt:lpstr>
      <vt:lpstr>Hebrews 9.13-14</vt:lpstr>
      <vt:lpstr>Leviticus 11.44</vt:lpstr>
      <vt:lpstr>Leviticus 20.7</vt:lpstr>
      <vt:lpstr>Joshua 3.5</vt:lpstr>
      <vt:lpstr>Isaiah 5.16</vt:lpstr>
      <vt:lpstr>Isaiah 8.13</vt:lpstr>
      <vt:lpstr>Jeremiah 1.5</vt:lpstr>
      <vt:lpstr>Ezekiel 36.23</vt:lpstr>
      <vt:lpstr>Ezekiel 37.28</vt:lpstr>
      <vt:lpstr>Ezekiel 38.16 </vt:lpstr>
      <vt:lpstr>Ezekiel 38.23</vt:lpstr>
      <vt:lpstr>Joel 1.14</vt:lpstr>
      <vt:lpstr>Joel 2.15-16</vt:lpstr>
      <vt:lpstr>Brown-Driver-Briggs Hebrew Definitions</vt:lpstr>
      <vt:lpstr>Strong’s Hebrew and Greek Definitions</vt:lpstr>
      <vt:lpstr>King James Concordance</vt:lpstr>
      <vt:lpstr>King James Concordance cont</vt:lpstr>
      <vt:lpstr>Micah 6.6-8</vt:lpstr>
      <vt:lpstr>John 17.17</vt:lpstr>
      <vt:lpstr>John 17.19</vt:lpstr>
      <vt:lpstr>Acts 20.32</vt:lpstr>
      <vt:lpstr>Acts 26.18</vt:lpstr>
      <vt:lpstr>Romans 15.16</vt:lpstr>
      <vt:lpstr>I Corinthians 1.2</vt:lpstr>
      <vt:lpstr>I Corinthians 1.30</vt:lpstr>
      <vt:lpstr>I Corinthians 6.11</vt:lpstr>
      <vt:lpstr>Ephesians 5.26</vt:lpstr>
      <vt:lpstr>I Thessalonians 5.23</vt:lpstr>
      <vt:lpstr>II Thessalonians 2.13</vt:lpstr>
      <vt:lpstr>I Timothy 4.5</vt:lpstr>
      <vt:lpstr>II Timothy 2.21</vt:lpstr>
      <vt:lpstr>Hebrews 2.11</vt:lpstr>
      <vt:lpstr>Hebrews 10.10</vt:lpstr>
      <vt:lpstr>Hebrews 10.14</vt:lpstr>
      <vt:lpstr>Hebrews 10.29</vt:lpstr>
      <vt:lpstr>Hebrews 13.12</vt:lpstr>
      <vt:lpstr>I Peter 1.1-2</vt:lpstr>
      <vt:lpstr>I Peter 1.6-9</vt:lpstr>
      <vt:lpstr>I Peter 1.16-21</vt:lpstr>
      <vt:lpstr>I Peter 3.15</vt:lpstr>
      <vt:lpstr>Jude 1.1</vt:lpstr>
      <vt:lpstr>Revelation 7.9-17</vt:lpstr>
      <vt:lpstr>Revelation 7.9-17 cont</vt:lpstr>
      <vt:lpstr>Strong’s Hebrew and Greek Definitions</vt:lpstr>
      <vt:lpstr>Thayer’s Greek Definitions</vt:lpstr>
      <vt:lpstr>King James Concordance</vt:lpstr>
      <vt:lpstr>Strong’s Hebrew and Greek Dictionaries</vt:lpstr>
      <vt:lpstr>Thayer’s Greek Definitions</vt:lpstr>
      <vt:lpstr>King James Concordance</vt:lpstr>
      <vt:lpstr>I John 5.6</vt:lpstr>
      <vt:lpstr>Geneva Bible Translation Notes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68</cp:revision>
  <dcterms:created xsi:type="dcterms:W3CDTF">2007-10-10T09:43:01Z</dcterms:created>
  <dcterms:modified xsi:type="dcterms:W3CDTF">2021-03-23T01:18:05Z</dcterms:modified>
</cp:coreProperties>
</file>